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84" r:id="rId3"/>
    <p:sldId id="283" r:id="rId4"/>
    <p:sldId id="285" r:id="rId5"/>
    <p:sldId id="257" r:id="rId6"/>
    <p:sldId id="258" r:id="rId7"/>
    <p:sldId id="301" r:id="rId8"/>
    <p:sldId id="287" r:id="rId9"/>
    <p:sldId id="259" r:id="rId10"/>
    <p:sldId id="302" r:id="rId11"/>
    <p:sldId id="286" r:id="rId12"/>
    <p:sldId id="290" r:id="rId13"/>
    <p:sldId id="291" r:id="rId14"/>
    <p:sldId id="289" r:id="rId15"/>
    <p:sldId id="288" r:id="rId16"/>
    <p:sldId id="260" r:id="rId17"/>
    <p:sldId id="261" r:id="rId18"/>
    <p:sldId id="263" r:id="rId19"/>
    <p:sldId id="265" r:id="rId20"/>
    <p:sldId id="268" r:id="rId21"/>
    <p:sldId id="269" r:id="rId22"/>
    <p:sldId id="270" r:id="rId23"/>
    <p:sldId id="267" r:id="rId24"/>
    <p:sldId id="266" r:id="rId25"/>
    <p:sldId id="271" r:id="rId26"/>
    <p:sldId id="292" r:id="rId27"/>
    <p:sldId id="293" r:id="rId28"/>
    <p:sldId id="303" r:id="rId29"/>
    <p:sldId id="294" r:id="rId30"/>
    <p:sldId id="295" r:id="rId31"/>
    <p:sldId id="296" r:id="rId32"/>
    <p:sldId id="297" r:id="rId33"/>
    <p:sldId id="298" r:id="rId34"/>
    <p:sldId id="300" r:id="rId35"/>
    <p:sldId id="272" r:id="rId36"/>
    <p:sldId id="273" r:id="rId37"/>
    <p:sldId id="274" r:id="rId38"/>
    <p:sldId id="275" r:id="rId39"/>
    <p:sldId id="276" r:id="rId40"/>
    <p:sldId id="277" r:id="rId41"/>
    <p:sldId id="282" r:id="rId42"/>
    <p:sldId id="304" r:id="rId43"/>
    <p:sldId id="336" r:id="rId44"/>
    <p:sldId id="305" r:id="rId45"/>
    <p:sldId id="306" r:id="rId46"/>
    <p:sldId id="307" r:id="rId47"/>
    <p:sldId id="308" r:id="rId48"/>
    <p:sldId id="309" r:id="rId49"/>
    <p:sldId id="310" r:id="rId50"/>
    <p:sldId id="311" r:id="rId51"/>
    <p:sldId id="313"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C8F8E-D0FC-4381-9FE2-1E30DA81714E}" type="datetimeFigureOut">
              <a:rPr lang="en-US" smtClean="0"/>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8452D-A459-4D7C-BEE0-CBF7B5E481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AF80DA5-8D3E-45A9-88D4-EAFABB3571B1}" type="slidenum">
              <a:rPr lang="en-US">
                <a:latin typeface="Arial" pitchFamily="34" charset="0"/>
              </a:rPr>
              <a:pPr/>
              <a:t>11</a:t>
            </a:fld>
            <a:endParaRPr lang="en-US">
              <a:latin typeface="Arial" pitchFamily="34" charset="0"/>
            </a:endParaRPr>
          </a:p>
        </p:txBody>
      </p:sp>
      <p:sp>
        <p:nvSpPr>
          <p:cNvPr id="45059" name="Rectangle 7"/>
          <p:cNvSpPr txBox="1">
            <a:spLocks noGrp="1" noChangeArrowheads="1"/>
          </p:cNvSpPr>
          <p:nvPr/>
        </p:nvSpPr>
        <p:spPr bwMode="auto">
          <a:xfrm>
            <a:off x="3884613" y="8685446"/>
            <a:ext cx="2971800" cy="456961"/>
          </a:xfrm>
          <a:prstGeom prst="rect">
            <a:avLst/>
          </a:prstGeom>
          <a:noFill/>
          <a:ln w="9525">
            <a:noFill/>
            <a:miter lim="800000"/>
            <a:headEnd/>
            <a:tailEnd/>
          </a:ln>
        </p:spPr>
        <p:txBody>
          <a:bodyPr anchor="b"/>
          <a:lstStyle/>
          <a:p>
            <a:pPr algn="r"/>
            <a:fld id="{DC70466A-2672-442B-A709-B2FAF89C5E2F}" type="slidenum">
              <a:rPr lang="en-US" sz="1200">
                <a:latin typeface="Times New Roman" pitchFamily="18" charset="0"/>
              </a:rPr>
              <a:pPr algn="r"/>
              <a:t>11</a:t>
            </a:fld>
            <a:endParaRPr lang="en-US" sz="1200">
              <a:latin typeface="Times New Roman" pitchFamily="18" charset="0"/>
            </a:endParaRPr>
          </a:p>
        </p:txBody>
      </p:sp>
      <p:sp>
        <p:nvSpPr>
          <p:cNvPr id="45060" name="Rectangle 2"/>
          <p:cNvSpPr>
            <a:spLocks noGrp="1" noRot="1" noChangeAspect="1" noChangeArrowheads="1" noTextEdit="1"/>
          </p:cNvSpPr>
          <p:nvPr>
            <p:ph type="sldImg"/>
          </p:nvPr>
        </p:nvSpPr>
        <p:spPr>
          <a:xfrm>
            <a:off x="1144588" y="685800"/>
            <a:ext cx="4570412" cy="3429000"/>
          </a:xfrm>
          <a:ln/>
        </p:spPr>
      </p:sp>
      <p:sp>
        <p:nvSpPr>
          <p:cNvPr id="4506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2A2BF-E8DE-44C6-98D8-64788AB1B94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B8452D-A459-4D7C-BEE0-CBF7B5E481DC}"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6214047-B5E1-4416-A70A-C7B80B75AFDC}" type="slidenum">
              <a:rPr lang="en-US"/>
              <a:pPr/>
              <a:t>42</a:t>
            </a:fld>
            <a:endParaRPr lang="en-US"/>
          </a:p>
        </p:txBody>
      </p:sp>
      <p:sp>
        <p:nvSpPr>
          <p:cNvPr id="59395" name="Rectangle 2"/>
          <p:cNvSpPr>
            <a:spLocks noGrp="1" noRot="1" noChangeAspect="1" noChangeArrowheads="1" noTextEdit="1"/>
          </p:cNvSpPr>
          <p:nvPr>
            <p:ph type="sldImg"/>
          </p:nvPr>
        </p:nvSpPr>
        <p:spPr>
          <a:xfrm>
            <a:off x="1146175" y="685800"/>
            <a:ext cx="4572000" cy="3429000"/>
          </a:xfrm>
          <a:ln/>
        </p:spPr>
      </p:sp>
      <p:sp>
        <p:nvSpPr>
          <p:cNvPr id="59396" name="Rectangle 3"/>
          <p:cNvSpPr>
            <a:spLocks noGrp="1" noChangeArrowheads="1"/>
          </p:cNvSpPr>
          <p:nvPr>
            <p:ph type="body" idx="1"/>
          </p:nvPr>
        </p:nvSpPr>
        <p:spPr>
          <a:xfrm>
            <a:off x="915989" y="4344025"/>
            <a:ext cx="5026025" cy="4114488"/>
          </a:xfrm>
          <a:noFill/>
          <a:ln/>
        </p:spPr>
        <p:txBody>
          <a:bodyPr/>
          <a:lstStyle/>
          <a:p>
            <a:pPr eaLnBrk="1" hangingPunct="1"/>
            <a:r>
              <a:rPr lang="en-US" smtClean="0"/>
              <a:t>Example of last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DBCC639-172A-44AD-9AF7-20941877783D}" type="slidenum">
              <a:rPr lang="en-US"/>
              <a:pPr/>
              <a:t>44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80% of the US population are dehydrated</a:t>
            </a:r>
          </a:p>
          <a:p>
            <a:pPr eaLnBrk="1" hangingPunct="1"/>
            <a:r>
              <a:rPr lang="en-US" dirty="0" smtClean="0"/>
              <a:t>In one hour of exercise, the body can lose more than a quart of water, depending on the exercise and intensity and air temperature.</a:t>
            </a:r>
          </a:p>
          <a:p>
            <a:pPr eaLnBrk="1" hangingPunct="1"/>
            <a:r>
              <a:rPr lang="en-US" dirty="0" smtClean="0"/>
              <a:t>Water regulates our body temperature, cushions and protects vital organs and aids the digestive system, not to mention, it also acts within each cell to transport nutrients and dispel waste.</a:t>
            </a:r>
          </a:p>
          <a:p>
            <a:pPr eaLnBrk="1" hangingPunct="1"/>
            <a:r>
              <a:rPr lang="en-US" dirty="0" smtClean="0"/>
              <a:t>Drinking enough water will help us with all the things we have been talking about today!</a:t>
            </a:r>
          </a:p>
          <a:p>
            <a:pPr eaLnBrk="1" hangingPunct="1"/>
            <a:r>
              <a:rPr lang="en-US" dirty="0" smtClean="0"/>
              <a:t>When we sweat from exercise we need to replace that water</a:t>
            </a:r>
          </a:p>
          <a:p>
            <a:pPr eaLnBrk="1" hangingPunct="1"/>
            <a:r>
              <a:rPr lang="en-US" dirty="0" smtClean="0"/>
              <a:t>What are some signs of dehydration?</a:t>
            </a:r>
          </a:p>
          <a:p>
            <a:pPr eaLnBrk="1" hangingPunct="1"/>
            <a:r>
              <a:rPr lang="en-US" dirty="0" smtClean="0"/>
              <a:t>Dark urine, thirsty, elastic marks lasting a long time on our skin, sweat looks or tastes salty, headache, dry eyes or skin, when your body is dehydrated it will take moisture from anywhere it can, eyes, skin…………..</a:t>
            </a:r>
          </a:p>
          <a:p>
            <a:pPr eaLnBrk="1" hangingPunct="1"/>
            <a:r>
              <a:rPr lang="en-US" dirty="0" smtClean="0"/>
              <a:t>If your not currently drinking enough water, gradually increase, you will be going to the bath room a lot, but your body will acclimate to that and the trips to the bathroom will decrease.</a:t>
            </a:r>
          </a:p>
          <a:p>
            <a:pPr eaLnBrk="1" hangingPunct="1"/>
            <a:r>
              <a:rPr lang="en-US" dirty="0" smtClean="0"/>
              <a:t>Caffeine dehydrates us!!</a:t>
            </a:r>
          </a:p>
          <a:p>
            <a:pPr eaLnBrk="1" hangingPunct="1">
              <a:spcBef>
                <a:spcPts val="500"/>
              </a:spcBef>
              <a:spcAft>
                <a:spcPts val="500"/>
              </a:spcAft>
            </a:pPr>
            <a:r>
              <a:rPr lang="en-US" b="1" dirty="0" smtClean="0">
                <a:solidFill>
                  <a:srgbClr val="000000"/>
                </a:solidFill>
                <a:latin typeface="Arial" pitchFamily="34" charset="0"/>
              </a:rPr>
              <a:t>"</a:t>
            </a:r>
            <a:r>
              <a:rPr lang="en-US" b="1" dirty="0" smtClean="0">
                <a:solidFill>
                  <a:srgbClr val="000000"/>
                </a:solidFill>
              </a:rPr>
              <a:t>In 2004 the National Academy of Science set recommendations for women's bodies at approximately 91 ounces of total water (from all foods and beverages) and approximately 125 ounces for men daily."</a:t>
            </a:r>
          </a:p>
          <a:p>
            <a:pPr eaLnBrk="1" hangingPunct="1"/>
            <a:r>
              <a:rPr lang="en-US" b="1" dirty="0" smtClean="0"/>
              <a:t>Also recommended by the American College of Sports Medicine (ACSM), as well as American Council on Exercise (ACE).</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0132F04-E77B-47EF-A879-3F9B7733966C}" type="slidenum">
              <a:rPr lang="en-US"/>
              <a:pPr/>
              <a:t>45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Sleeping tips</a:t>
            </a:r>
          </a:p>
          <a:p>
            <a:pPr eaLnBrk="1" hangingPunct="1"/>
            <a:r>
              <a:rPr lang="en-US" smtClean="0"/>
              <a:t>Sleep in a cool dark room</a:t>
            </a:r>
          </a:p>
          <a:p>
            <a:pPr eaLnBrk="1" hangingPunct="1"/>
            <a:r>
              <a:rPr lang="en-US" smtClean="0"/>
              <a:t>Maybe some white noise </a:t>
            </a:r>
          </a:p>
          <a:p>
            <a:pPr eaLnBrk="1" hangingPunct="1"/>
            <a:r>
              <a:rPr lang="en-US" smtClean="0"/>
              <a:t>Have sleep rituals like going to bed at the same time and getting up at the same time</a:t>
            </a:r>
          </a:p>
          <a:p>
            <a:pPr eaLnBrk="1" hangingPunct="1"/>
            <a:r>
              <a:rPr lang="en-US" smtClean="0"/>
              <a:t>How old is your mattress, older than 10 years is to old</a:t>
            </a:r>
          </a:p>
          <a:p>
            <a:pPr eaLnBrk="1" hangingPunct="1"/>
            <a:r>
              <a:rPr lang="en-US" smtClean="0"/>
              <a:t>Limit caffeine at night</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62699C-9DE7-4E84-98CB-36783C7E75D9}"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931BA7-193C-4759-B789-E32B3E65088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3000"/>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aneshnameh.roshd.ir/mavara/mavara-index.php?page=%D9%86%D8%AE%D8%A7%D8%B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a.wikipedia.org/wiki/%D9%81%D8%AA%D9%82_%D8%AF%DB%8C%D8%B3%DA%A9_%D8%A8%DB%8C%D9%86_%D9%85%D9%87%D8%B1%D9%87%E2%80%8C%D8%A7%DB%8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66999"/>
          </a:xfrm>
        </p:spPr>
        <p:txBody>
          <a:bodyPr/>
          <a:lstStyle/>
          <a:p>
            <a:r>
              <a:rPr lang="en-US" dirty="0" smtClean="0"/>
              <a:t>In the name of God</a:t>
            </a:r>
            <a:br>
              <a:rPr lang="en-US" dirty="0" smtClean="0"/>
            </a:br>
            <a:r>
              <a:rPr lang="en-US" sz="2800" dirty="0" smtClean="0"/>
              <a:t> </a:t>
            </a:r>
            <a:r>
              <a:rPr lang="en-US" sz="2800" dirty="0" err="1" smtClean="0"/>
              <a:t>Spilat</a:t>
            </a:r>
            <a:r>
              <a:rPr lang="en-US" sz="2800" dirty="0" smtClean="0"/>
              <a:t> mountaineering Club</a:t>
            </a:r>
            <a:endParaRPr lang="en-US" sz="2800" dirty="0"/>
          </a:p>
        </p:txBody>
      </p:sp>
      <p:sp>
        <p:nvSpPr>
          <p:cNvPr id="3" name="Subtitle 2"/>
          <p:cNvSpPr>
            <a:spLocks noGrp="1"/>
          </p:cNvSpPr>
          <p:nvPr>
            <p:ph type="subTitle" idx="1"/>
          </p:nvPr>
        </p:nvSpPr>
        <p:spPr>
          <a:xfrm>
            <a:off x="1371600" y="2819400"/>
            <a:ext cx="6400800" cy="2819400"/>
          </a:xfrm>
        </p:spPr>
        <p:txBody>
          <a:bodyPr>
            <a:normAutofit fontScale="62500" lnSpcReduction="20000"/>
          </a:bodyPr>
          <a:lstStyle/>
          <a:p>
            <a:r>
              <a:rPr lang="en-US" sz="4200" dirty="0" smtClean="0">
                <a:solidFill>
                  <a:schemeClr val="tx1">
                    <a:lumMod val="95000"/>
                    <a:lumOff val="5000"/>
                  </a:schemeClr>
                </a:solidFill>
              </a:rPr>
              <a:t>Low Back pain</a:t>
            </a:r>
          </a:p>
          <a:p>
            <a:endParaRPr lang="en-US" sz="4200" dirty="0" smtClean="0">
              <a:solidFill>
                <a:schemeClr val="tx1">
                  <a:lumMod val="95000"/>
                  <a:lumOff val="5000"/>
                </a:schemeClr>
              </a:solidFill>
            </a:endParaRPr>
          </a:p>
          <a:p>
            <a:endParaRPr lang="en-US" sz="4200" dirty="0" smtClean="0">
              <a:solidFill>
                <a:schemeClr val="tx1">
                  <a:lumMod val="95000"/>
                  <a:lumOff val="5000"/>
                </a:schemeClr>
              </a:solidFill>
            </a:endParaRPr>
          </a:p>
          <a:p>
            <a:r>
              <a:rPr lang="en-US" dirty="0" err="1" smtClean="0">
                <a:solidFill>
                  <a:schemeClr val="tx1">
                    <a:lumMod val="95000"/>
                    <a:lumOff val="5000"/>
                  </a:schemeClr>
                </a:solidFill>
              </a:rPr>
              <a:t>Arya</a:t>
            </a:r>
            <a:r>
              <a:rPr lang="en-US" dirty="0" smtClean="0">
                <a:solidFill>
                  <a:schemeClr val="tx1">
                    <a:lumMod val="95000"/>
                    <a:lumOff val="5000"/>
                  </a:schemeClr>
                </a:solidFill>
              </a:rPr>
              <a:t> </a:t>
            </a:r>
            <a:r>
              <a:rPr lang="en-US" dirty="0" err="1" smtClean="0">
                <a:solidFill>
                  <a:schemeClr val="tx1">
                    <a:lumMod val="95000"/>
                    <a:lumOff val="5000"/>
                  </a:schemeClr>
                </a:solidFill>
              </a:rPr>
              <a:t>Hamedanchi</a:t>
            </a:r>
            <a:r>
              <a:rPr lang="en-US" smtClean="0">
                <a:solidFill>
                  <a:schemeClr val="tx1">
                    <a:lumMod val="95000"/>
                    <a:lumOff val="5000"/>
                  </a:schemeClr>
                </a:solidFill>
              </a:rPr>
              <a:t> </a:t>
            </a:r>
            <a:r>
              <a:rPr lang="en-US" smtClean="0">
                <a:solidFill>
                  <a:schemeClr val="tx1">
                    <a:lumMod val="95000"/>
                    <a:lumOff val="5000"/>
                  </a:schemeClr>
                </a:solidFill>
              </a:rPr>
              <a:t>MD.MPH</a:t>
            </a:r>
            <a:endParaRPr lang="en-US" dirty="0" smtClean="0">
              <a:solidFill>
                <a:schemeClr val="tx1">
                  <a:lumMod val="95000"/>
                  <a:lumOff val="5000"/>
                </a:schemeClr>
              </a:solidFill>
            </a:endParaRPr>
          </a:p>
          <a:p>
            <a:r>
              <a:rPr lang="en-US" smtClean="0">
                <a:solidFill>
                  <a:schemeClr val="tx1">
                    <a:lumMod val="95000"/>
                    <a:lumOff val="5000"/>
                  </a:schemeClr>
                </a:solidFill>
              </a:rPr>
              <a:t>(International  </a:t>
            </a:r>
            <a:r>
              <a:rPr lang="en-US" dirty="0" smtClean="0">
                <a:solidFill>
                  <a:schemeClr val="tx1">
                    <a:lumMod val="95000"/>
                    <a:lumOff val="5000"/>
                  </a:schemeClr>
                </a:solidFill>
              </a:rPr>
              <a:t>Level </a:t>
            </a:r>
            <a:r>
              <a:rPr lang="en-US" smtClean="0">
                <a:solidFill>
                  <a:schemeClr val="tx1">
                    <a:lumMod val="95000"/>
                    <a:lumOff val="5000"/>
                  </a:schemeClr>
                </a:solidFill>
              </a:rPr>
              <a:t>one </a:t>
            </a:r>
            <a:r>
              <a:rPr lang="en-US" smtClean="0">
                <a:solidFill>
                  <a:schemeClr val="tx1">
                    <a:lumMod val="95000"/>
                    <a:lumOff val="5000"/>
                  </a:schemeClr>
                </a:solidFill>
              </a:rPr>
              <a:t>Antropometrist &amp;</a:t>
            </a:r>
            <a:endParaRPr lang="en-US" dirty="0" smtClean="0">
              <a:solidFill>
                <a:schemeClr val="tx1">
                  <a:lumMod val="95000"/>
                  <a:lumOff val="5000"/>
                </a:schemeClr>
              </a:solidFill>
            </a:endParaRPr>
          </a:p>
          <a:p>
            <a:r>
              <a:rPr lang="en-US" dirty="0" smtClean="0">
                <a:solidFill>
                  <a:schemeClr val="tx1">
                    <a:lumMod val="95000"/>
                    <a:lumOff val="5000"/>
                  </a:schemeClr>
                </a:solidFill>
              </a:rPr>
              <a:t>International Certificate of Ski </a:t>
            </a:r>
            <a:r>
              <a:rPr lang="en-US" smtClean="0">
                <a:solidFill>
                  <a:schemeClr val="tx1">
                    <a:lumMod val="95000"/>
                    <a:lumOff val="5000"/>
                  </a:schemeClr>
                </a:solidFill>
              </a:rPr>
              <a:t>Sport </a:t>
            </a:r>
            <a:r>
              <a:rPr lang="en-US" smtClean="0">
                <a:solidFill>
                  <a:schemeClr val="tx1">
                    <a:lumMod val="95000"/>
                    <a:lumOff val="5000"/>
                  </a:schemeClr>
                </a:solidFill>
              </a:rPr>
              <a:t>Medicine)</a:t>
            </a:r>
            <a:endParaRPr lang="en-US" dirty="0" smtClean="0">
              <a:solidFill>
                <a:schemeClr val="tx1">
                  <a:lumMod val="95000"/>
                  <a:lumOff val="5000"/>
                </a:schemeClr>
              </a:solidFill>
            </a:endParaRPr>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4995333" cy="1143000"/>
          </a:xfrm>
        </p:spPr>
        <p:txBody>
          <a:bodyPr/>
          <a:lstStyle/>
          <a:p>
            <a:pPr>
              <a:defRPr/>
            </a:pPr>
            <a:r>
              <a:rPr lang="en-US" dirty="0" smtClean="0"/>
              <a:t>Neuro-anatomy</a:t>
            </a:r>
            <a:endParaRPr lang="en-US" dirty="0"/>
          </a:p>
        </p:txBody>
      </p:sp>
      <p:pic>
        <p:nvPicPr>
          <p:cNvPr id="22531" name="Picture 2" descr="http://dic.academic.ru/pictures/enwiki/71/Gray828.png"/>
          <p:cNvPicPr>
            <a:picLocks noChangeAspect="1" noChangeArrowheads="1"/>
          </p:cNvPicPr>
          <p:nvPr/>
        </p:nvPicPr>
        <p:blipFill>
          <a:blip r:embed="rId3"/>
          <a:srcRect/>
          <a:stretch>
            <a:fillRect/>
          </a:stretch>
        </p:blipFill>
        <p:spPr bwMode="auto">
          <a:xfrm>
            <a:off x="-211666" y="666750"/>
            <a:ext cx="4174067" cy="6191250"/>
          </a:xfrm>
          <a:prstGeom prst="rect">
            <a:avLst/>
          </a:prstGeom>
          <a:noFill/>
          <a:ln w="9525">
            <a:noFill/>
            <a:miter lim="800000"/>
            <a:headEnd/>
            <a:tailEnd/>
          </a:ln>
        </p:spPr>
      </p:pic>
      <p:pic>
        <p:nvPicPr>
          <p:cNvPr id="22532" name="Picture 4" descr="http://blogs.warwick.ac.uk/images/andrekrzeminski/2006/03/02/05-10_ls_plexus.jpg"/>
          <p:cNvPicPr>
            <a:picLocks noChangeAspect="1" noChangeArrowheads="1"/>
          </p:cNvPicPr>
          <p:nvPr/>
        </p:nvPicPr>
        <p:blipFill>
          <a:blip r:embed="rId4"/>
          <a:srcRect l="1852" t="14397" r="3085"/>
          <a:stretch>
            <a:fillRect/>
          </a:stretch>
        </p:blipFill>
        <p:spPr bwMode="auto">
          <a:xfrm>
            <a:off x="3962400" y="685800"/>
            <a:ext cx="5215467" cy="63436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Disc Herniation – Physiology</a:t>
            </a:r>
          </a:p>
        </p:txBody>
      </p:sp>
      <p:sp>
        <p:nvSpPr>
          <p:cNvPr id="18435" name="Rectangle 3"/>
          <p:cNvSpPr>
            <a:spLocks noGrp="1" noChangeArrowheads="1"/>
          </p:cNvSpPr>
          <p:nvPr>
            <p:ph type="body" sz="half" idx="4294967295"/>
          </p:nvPr>
        </p:nvSpPr>
        <p:spPr>
          <a:xfrm>
            <a:off x="457200" y="1600200"/>
            <a:ext cx="5105400" cy="4525963"/>
          </a:xfrm>
        </p:spPr>
        <p:txBody>
          <a:bodyPr/>
          <a:lstStyle/>
          <a:p>
            <a:pPr eaLnBrk="1" hangingPunct="1"/>
            <a:r>
              <a:rPr lang="en-US" smtClean="0"/>
              <a:t>Tears in the annulus</a:t>
            </a:r>
          </a:p>
          <a:p>
            <a:pPr eaLnBrk="1" hangingPunct="1"/>
            <a:r>
              <a:rPr lang="en-US" smtClean="0"/>
              <a:t>Herniation of nucleus pulposus</a:t>
            </a:r>
          </a:p>
          <a:p>
            <a:pPr eaLnBrk="1" hangingPunct="1"/>
            <a:endParaRPr lang="en-US" smtClean="0"/>
          </a:p>
        </p:txBody>
      </p:sp>
      <p:sp>
        <p:nvSpPr>
          <p:cNvPr id="18436" name="Rectangle 4"/>
          <p:cNvSpPr>
            <a:spLocks noChangeArrowheads="1"/>
          </p:cNvSpPr>
          <p:nvPr/>
        </p:nvSpPr>
        <p:spPr bwMode="auto">
          <a:xfrm>
            <a:off x="5029200" y="1600200"/>
            <a:ext cx="3352800" cy="4525963"/>
          </a:xfrm>
          <a:prstGeom prst="rect">
            <a:avLst/>
          </a:prstGeom>
          <a:noFill/>
          <a:ln w="9525">
            <a:noFill/>
            <a:miter lim="800000"/>
            <a:headEnd/>
            <a:tailEnd/>
          </a:ln>
        </p:spPr>
        <p:txBody>
          <a:bodyPr/>
          <a:lstStyle/>
          <a:p>
            <a:pPr marL="342900" indent="-342900">
              <a:spcBef>
                <a:spcPct val="20000"/>
              </a:spcBef>
              <a:buFontTx/>
              <a:buChar char="•"/>
            </a:pPr>
            <a:endParaRPr lang="en-US" sz="2800" b="1">
              <a:solidFill>
                <a:srgbClr val="CCECFF"/>
              </a:solidFill>
              <a:latin typeface="Times New Roman" pitchFamily="18" charset="0"/>
            </a:endParaRPr>
          </a:p>
        </p:txBody>
      </p:sp>
      <p:pic>
        <p:nvPicPr>
          <p:cNvPr id="18437" name="Picture 5" descr="herniated_disc-"/>
          <p:cNvPicPr>
            <a:picLocks noChangeAspect="1" noChangeArrowheads="1"/>
          </p:cNvPicPr>
          <p:nvPr/>
        </p:nvPicPr>
        <p:blipFill>
          <a:blip r:embed="rId3"/>
          <a:srcRect/>
          <a:stretch>
            <a:fillRect/>
          </a:stretch>
        </p:blipFill>
        <p:spPr bwMode="auto">
          <a:xfrm>
            <a:off x="5105400" y="1905000"/>
            <a:ext cx="3695700" cy="3197225"/>
          </a:xfrm>
          <a:prstGeom prst="rect">
            <a:avLst/>
          </a:prstGeom>
          <a:noFill/>
          <a:ln w="9525">
            <a:noFill/>
            <a:miter lim="800000"/>
            <a:headEnd/>
            <a:tailEnd/>
          </a:ln>
        </p:spPr>
      </p:pic>
      <p:sp>
        <p:nvSpPr>
          <p:cNvPr id="18438" name="Line 6"/>
          <p:cNvSpPr>
            <a:spLocks noChangeShapeType="1"/>
          </p:cNvSpPr>
          <p:nvPr/>
        </p:nvSpPr>
        <p:spPr bwMode="auto">
          <a:xfrm>
            <a:off x="685800" y="1295400"/>
            <a:ext cx="7696200" cy="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a:latin typeface="Times New Roman" pitchFamily="18" charset="0"/>
              </a:rPr>
              <a:t>3/4/03</a:t>
            </a:r>
          </a:p>
        </p:txBody>
      </p:sp>
      <p:sp>
        <p:nvSpPr>
          <p:cNvPr id="12291"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49154" name="Rectangle 2"/>
          <p:cNvSpPr>
            <a:spLocks noGrp="1" noChangeArrowheads="1"/>
          </p:cNvSpPr>
          <p:nvPr>
            <p:ph type="title"/>
          </p:nvPr>
        </p:nvSpPr>
        <p:spPr/>
        <p:txBody>
          <a:bodyPr/>
          <a:lstStyle/>
          <a:p>
            <a:pPr eaLnBrk="1" hangingPunct="1">
              <a:defRPr/>
            </a:pPr>
            <a:r>
              <a:rPr lang="en-US" smtClean="0"/>
              <a:t>Causes of Low Back Pain</a:t>
            </a:r>
          </a:p>
        </p:txBody>
      </p:sp>
      <p:sp>
        <p:nvSpPr>
          <p:cNvPr id="12293" name="Rectangle 3"/>
          <p:cNvSpPr>
            <a:spLocks noGrp="1" noChangeArrowheads="1"/>
          </p:cNvSpPr>
          <p:nvPr>
            <p:ph type="body" idx="1"/>
          </p:nvPr>
        </p:nvSpPr>
        <p:spPr/>
        <p:txBody>
          <a:bodyPr/>
          <a:lstStyle/>
          <a:p>
            <a:pPr eaLnBrk="1" hangingPunct="1"/>
            <a:r>
              <a:rPr lang="en-US" smtClean="0"/>
              <a:t>Lumbar “strain” or “sprain” – 70%</a:t>
            </a:r>
          </a:p>
          <a:p>
            <a:pPr eaLnBrk="1" hangingPunct="1"/>
            <a:r>
              <a:rPr lang="en-US" smtClean="0"/>
              <a:t>Degenerative changes – 10%</a:t>
            </a:r>
          </a:p>
          <a:p>
            <a:pPr eaLnBrk="1" hangingPunct="1"/>
            <a:r>
              <a:rPr lang="en-US" smtClean="0"/>
              <a:t>Herniated disk – 4%</a:t>
            </a:r>
          </a:p>
          <a:p>
            <a:pPr eaLnBrk="1" hangingPunct="1"/>
            <a:r>
              <a:rPr lang="en-US" smtClean="0"/>
              <a:t>Osteoporosis compression fractures – 4%</a:t>
            </a:r>
          </a:p>
          <a:p>
            <a:pPr eaLnBrk="1" hangingPunct="1"/>
            <a:r>
              <a:rPr lang="en-US" smtClean="0"/>
              <a:t>Spinal stenosis – 3%</a:t>
            </a:r>
          </a:p>
          <a:p>
            <a:pPr eaLnBrk="1" hangingPunct="1"/>
            <a:r>
              <a:rPr lang="en-US" smtClean="0"/>
              <a:t>Spondylolisthesis – 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a:latin typeface="Times New Roman" pitchFamily="18" charset="0"/>
              </a:rPr>
              <a:t>3/4/03</a:t>
            </a:r>
          </a:p>
        </p:txBody>
      </p:sp>
      <p:sp>
        <p:nvSpPr>
          <p:cNvPr id="13315"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53250" name="Rectangle 2"/>
          <p:cNvSpPr>
            <a:spLocks noGrp="1" noChangeArrowheads="1"/>
          </p:cNvSpPr>
          <p:nvPr>
            <p:ph type="title"/>
          </p:nvPr>
        </p:nvSpPr>
        <p:spPr/>
        <p:txBody>
          <a:bodyPr/>
          <a:lstStyle/>
          <a:p>
            <a:pPr eaLnBrk="1" hangingPunct="1">
              <a:defRPr/>
            </a:pPr>
            <a:r>
              <a:rPr lang="en-US" smtClean="0"/>
              <a:t>Causes of Low Back Pain…</a:t>
            </a:r>
          </a:p>
        </p:txBody>
      </p:sp>
      <p:sp>
        <p:nvSpPr>
          <p:cNvPr id="13317" name="Rectangle 3"/>
          <p:cNvSpPr>
            <a:spLocks noGrp="1" noChangeArrowheads="1"/>
          </p:cNvSpPr>
          <p:nvPr>
            <p:ph type="body" idx="1"/>
          </p:nvPr>
        </p:nvSpPr>
        <p:spPr/>
        <p:txBody>
          <a:bodyPr/>
          <a:lstStyle/>
          <a:p>
            <a:pPr eaLnBrk="1" hangingPunct="1"/>
            <a:r>
              <a:rPr lang="en-US" smtClean="0"/>
              <a:t>Spondylolysis, diskogenic low back pain or other instability – 2%</a:t>
            </a:r>
          </a:p>
          <a:p>
            <a:pPr eaLnBrk="1" hangingPunct="1"/>
            <a:r>
              <a:rPr lang="en-US" smtClean="0"/>
              <a:t>Traumatic fracture - &lt;1%</a:t>
            </a:r>
          </a:p>
          <a:p>
            <a:pPr eaLnBrk="1" hangingPunct="1"/>
            <a:r>
              <a:rPr lang="en-US" smtClean="0"/>
              <a:t>Congenital disease - &lt;1%</a:t>
            </a:r>
          </a:p>
          <a:p>
            <a:pPr eaLnBrk="1" hangingPunct="1"/>
            <a:r>
              <a:rPr lang="en-US" smtClean="0"/>
              <a:t>Cancer – 0.7%</a:t>
            </a:r>
          </a:p>
          <a:p>
            <a:pPr eaLnBrk="1" hangingPunct="1"/>
            <a:r>
              <a:rPr lang="en-US" smtClean="0"/>
              <a:t>Inflammatory arthritis – 0.3%</a:t>
            </a:r>
          </a:p>
          <a:p>
            <a:pPr eaLnBrk="1" hangingPunct="1"/>
            <a:r>
              <a:rPr lang="en-US" smtClean="0"/>
              <a:t>Infections – 0.01%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b="1" dirty="0" smtClean="0"/>
              <a:t>برخی علائم شایع  پارگی دیسک  بین مهره ای در قسمت تحتانی کمر</a:t>
            </a:r>
            <a:endParaRPr lang="en-US" dirty="0"/>
          </a:p>
        </p:txBody>
      </p:sp>
      <p:sp>
        <p:nvSpPr>
          <p:cNvPr id="3" name="Content Placeholder 2"/>
          <p:cNvSpPr>
            <a:spLocks noGrp="1"/>
          </p:cNvSpPr>
          <p:nvPr>
            <p:ph idx="1"/>
          </p:nvPr>
        </p:nvSpPr>
        <p:spPr>
          <a:xfrm>
            <a:off x="4038600" y="1676400"/>
            <a:ext cx="4648200" cy="4953000"/>
          </a:xfrm>
        </p:spPr>
        <p:txBody>
          <a:bodyPr rtlCol="0">
            <a:normAutofit fontScale="92500" lnSpcReduction="20000"/>
          </a:bodyPr>
          <a:lstStyle/>
          <a:p>
            <a:pPr algn="r" rtl="1" eaLnBrk="1" fontAlgn="auto" hangingPunct="1">
              <a:spcAft>
                <a:spcPts val="0"/>
              </a:spcAft>
              <a:buFont typeface="Arial" pitchFamily="34" charset="0"/>
              <a:buNone/>
              <a:defRPr/>
            </a:pPr>
            <a:r>
              <a:rPr lang="fa-IR" dirty="0" smtClean="0"/>
              <a:t>- </a:t>
            </a:r>
            <a:r>
              <a:rPr lang="fa-IR" sz="3000" dirty="0" smtClean="0"/>
              <a:t>د</a:t>
            </a:r>
            <a:r>
              <a:rPr lang="ar-SA" sz="3000" dirty="0" smtClean="0"/>
              <a:t>رد نواحی تحتانی‌ کمر که به پشت رانها</a:t>
            </a:r>
            <a:r>
              <a:rPr lang="fa-IR" sz="3000" dirty="0" smtClean="0"/>
              <a:t>،پشت باسن،ران،ساق پا یا پا کشیده میشود.(دردسیاتیک)ومعمولا در اثر حرکت شدیدتر می شود.</a:t>
            </a:r>
            <a:endParaRPr lang="en-US" sz="3000" dirty="0" smtClean="0"/>
          </a:p>
          <a:p>
            <a:pPr algn="r" rtl="1" eaLnBrk="1" fontAlgn="auto" hangingPunct="1">
              <a:spcAft>
                <a:spcPts val="0"/>
              </a:spcAft>
              <a:buFont typeface="Wingdings" pitchFamily="2" charset="2"/>
              <a:buChar char="§"/>
              <a:defRPr/>
            </a:pPr>
            <a:endParaRPr lang="en-US" sz="3000" dirty="0" smtClean="0"/>
          </a:p>
          <a:p>
            <a:pPr algn="r" rtl="1" eaLnBrk="1" fontAlgn="auto" hangingPunct="1">
              <a:spcAft>
                <a:spcPts val="0"/>
              </a:spcAft>
              <a:buFont typeface="Arial" pitchFamily="34" charset="0"/>
              <a:buNone/>
              <a:defRPr/>
            </a:pPr>
            <a:r>
              <a:rPr lang="fa-IR" sz="3000" dirty="0" smtClean="0"/>
              <a:t>- گرفتگی عضلات</a:t>
            </a:r>
            <a:endParaRPr lang="en-US" sz="3000" dirty="0" smtClean="0"/>
          </a:p>
          <a:p>
            <a:pPr algn="r" rtl="1" eaLnBrk="1" fontAlgn="auto" hangingPunct="1">
              <a:spcAft>
                <a:spcPts val="0"/>
              </a:spcAft>
              <a:buFont typeface="Wingdings" pitchFamily="2" charset="2"/>
              <a:buChar char="§"/>
              <a:defRPr/>
            </a:pPr>
            <a:endParaRPr lang="fa-IR" sz="3000" dirty="0" smtClean="0"/>
          </a:p>
          <a:p>
            <a:pPr algn="r" rtl="1" eaLnBrk="1" fontAlgn="auto" hangingPunct="1">
              <a:spcAft>
                <a:spcPts val="0"/>
              </a:spcAft>
              <a:buFont typeface="Arial" pitchFamily="34" charset="0"/>
              <a:buNone/>
              <a:defRPr/>
            </a:pPr>
            <a:r>
              <a:rPr lang="fa-IR" sz="3000" dirty="0" smtClean="0"/>
              <a:t>- تشدید درد بر اثر کشیدگی فشارریشه های عصبی (حرکت،سرفه،عطسه،بلندکردن  اشیا،یا زور زدن و دفع مدفوع، دولا شدن و بالا آوردن مستقیم پا)</a:t>
            </a:r>
            <a:endParaRPr lang="en-US" sz="3000" dirty="0" smtClean="0"/>
          </a:p>
          <a:p>
            <a:pPr algn="r" rtl="1" eaLnBrk="1" fontAlgn="auto" hangingPunct="1">
              <a:spcAft>
                <a:spcPts val="0"/>
              </a:spcAft>
              <a:buFont typeface="Wingdings" pitchFamily="2" charset="2"/>
              <a:buChar char="§"/>
              <a:defRPr/>
            </a:pPr>
            <a:endParaRPr lang="fa-IR" dirty="0" smtClean="0"/>
          </a:p>
        </p:txBody>
      </p:sp>
      <p:pic>
        <p:nvPicPr>
          <p:cNvPr id="8196" name="Picture 3" descr="symptoms_of_herniated_disc.jpg"/>
          <p:cNvPicPr>
            <a:picLocks noChangeAspect="1"/>
          </p:cNvPicPr>
          <p:nvPr/>
        </p:nvPicPr>
        <p:blipFill>
          <a:blip r:embed="rId3"/>
          <a:srcRect/>
          <a:stretch>
            <a:fillRect/>
          </a:stretch>
        </p:blipFill>
        <p:spPr bwMode="auto">
          <a:xfrm>
            <a:off x="381000" y="1752600"/>
            <a:ext cx="3581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pPr eaLnBrk="1" hangingPunct="1"/>
            <a:r>
              <a:rPr lang="en-US" smtClean="0">
                <a:ea typeface="ＭＳ Ｐゴシック" pitchFamily="34" charset="-128"/>
              </a:rPr>
              <a:t>Straight leg raising test</a:t>
            </a:r>
          </a:p>
        </p:txBody>
      </p:sp>
      <p:sp>
        <p:nvSpPr>
          <p:cNvPr id="7171" name="Rectangle 8"/>
          <p:cNvSpPr>
            <a:spLocks noGrp="1" noChangeArrowheads="1"/>
          </p:cNvSpPr>
          <p:nvPr>
            <p:ph type="body" sz="half" idx="1"/>
          </p:nvPr>
        </p:nvSpPr>
        <p:spPr>
          <a:xfrm>
            <a:off x="152400" y="1600200"/>
            <a:ext cx="4953000" cy="5257800"/>
          </a:xfrm>
        </p:spPr>
        <p:txBody>
          <a:bodyPr/>
          <a:lstStyle/>
          <a:p>
            <a:pPr eaLnBrk="1" hangingPunct="1"/>
            <a:r>
              <a:rPr lang="en-US" smtClean="0">
                <a:ea typeface="ＭＳ Ｐゴシック" pitchFamily="34" charset="-128"/>
              </a:rPr>
              <a:t>Straight leg raising test should be performed to detect nerve root irritation</a:t>
            </a:r>
          </a:p>
          <a:p>
            <a:pPr eaLnBrk="1" hangingPunct="1"/>
            <a:r>
              <a:rPr lang="en-US" smtClean="0">
                <a:ea typeface="ＭＳ Ｐゴシック" pitchFamily="34" charset="-128"/>
              </a:rPr>
              <a:t>Even with a soft tissue pain source, SLR can be used as an index of improvement </a:t>
            </a:r>
          </a:p>
          <a:p>
            <a:pPr eaLnBrk="1" hangingPunct="1"/>
            <a:r>
              <a:rPr lang="en-US" smtClean="0">
                <a:ea typeface="ＭＳ Ｐゴシック" pitchFamily="34" charset="-128"/>
              </a:rPr>
              <a:t>A +ve crossed SLR test has the highest correlation w myelographic finding of a herniated disc</a:t>
            </a:r>
          </a:p>
        </p:txBody>
      </p:sp>
      <p:sp>
        <p:nvSpPr>
          <p:cNvPr id="7172" name="Rectangle 9"/>
          <p:cNvSpPr>
            <a:spLocks noGrp="1" noChangeArrowheads="1"/>
          </p:cNvSpPr>
          <p:nvPr>
            <p:ph type="body" sz="half" idx="2"/>
          </p:nvPr>
        </p:nvSpPr>
        <p:spPr>
          <a:xfrm>
            <a:off x="5257800" y="1600200"/>
            <a:ext cx="3886200" cy="4525963"/>
          </a:xfrm>
        </p:spPr>
        <p:txBody>
          <a:bodyPr/>
          <a:lstStyle/>
          <a:p>
            <a:pPr eaLnBrk="1" hangingPunct="1"/>
            <a:endParaRPr lang="en-US" smtClean="0">
              <a:ea typeface="ＭＳ Ｐゴシック" pitchFamily="34" charset="-128"/>
            </a:endParaRPr>
          </a:p>
        </p:txBody>
      </p:sp>
      <p:pic>
        <p:nvPicPr>
          <p:cNvPr id="7173" name="Picture 4" descr="Straight leg raising test 2"/>
          <p:cNvPicPr>
            <a:picLocks noGrp="1" noChangeAspect="1" noChangeArrowheads="1"/>
          </p:cNvPicPr>
          <p:nvPr>
            <p:ph idx="4294967295"/>
          </p:nvPr>
        </p:nvPicPr>
        <p:blipFill>
          <a:blip r:embed="rId2"/>
          <a:srcRect/>
          <a:stretch>
            <a:fillRect/>
          </a:stretch>
        </p:blipFill>
        <p:spPr>
          <a:xfrm>
            <a:off x="5257800" y="1600200"/>
            <a:ext cx="3886200" cy="42672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body" sz="half" idx="2"/>
          </p:nvPr>
        </p:nvSpPr>
        <p:spPr>
          <a:xfrm>
            <a:off x="4562475" y="1671638"/>
            <a:ext cx="4186238" cy="4205287"/>
          </a:xfrm>
        </p:spPr>
        <p:txBody>
          <a:bodyPr/>
          <a:lstStyle/>
          <a:p>
            <a:pPr algn="justLow" eaLnBrk="1" hangingPunct="1">
              <a:lnSpc>
                <a:spcPct val="90000"/>
              </a:lnSpc>
              <a:buClr>
                <a:srgbClr val="FF0000"/>
              </a:buClr>
            </a:pPr>
            <a:r>
              <a:rPr lang="fa-IR" sz="2000" b="1" smtClean="0">
                <a:cs typeface="Zar" pitchFamily="2" charset="-78"/>
              </a:rPr>
              <a:t> با بالا رفتن سن مقدار كلسيم استخوان ها كاهش مي يابد، اين پديده موجب كاهش دانسيته (تراكم) يا توده استخوانها شده و باعث ايجاد خلل و فرج و ترد و شكننده شدن استخوان مي شود كه به اين وضعيت استئوپروز مي گويند.</a:t>
            </a:r>
          </a:p>
          <a:p>
            <a:pPr algn="justLow" eaLnBrk="1" hangingPunct="1">
              <a:lnSpc>
                <a:spcPct val="90000"/>
              </a:lnSpc>
              <a:buClr>
                <a:srgbClr val="FF0000"/>
              </a:buClr>
            </a:pPr>
            <a:r>
              <a:rPr lang="fa-IR" sz="2000" b="1" smtClean="0">
                <a:solidFill>
                  <a:srgbClr val="FF0000"/>
                </a:solidFill>
                <a:cs typeface="Zar" pitchFamily="2" charset="-78"/>
              </a:rPr>
              <a:t>استئوپروز چگونه موجب كمر درد مي شود؟</a:t>
            </a:r>
          </a:p>
          <a:p>
            <a:pPr algn="justLow" eaLnBrk="1" hangingPunct="1">
              <a:lnSpc>
                <a:spcPct val="90000"/>
              </a:lnSpc>
              <a:buClr>
                <a:srgbClr val="FF0000"/>
              </a:buClr>
              <a:buFontTx/>
              <a:buNone/>
            </a:pPr>
            <a:r>
              <a:rPr lang="fa-IR" sz="2000" b="1" smtClean="0">
                <a:cs typeface="Zar" pitchFamily="2" charset="-78"/>
              </a:rPr>
              <a:t>      اگر شما استئوپروز داريد، بلند كردن وسايل يا ساير فعاليت هاي روزانه مي تواند از طريق شكستن سطح استخوان هاي شكننده باعث ايجاد كمر درد شود كه به عنوان شكستگي در اثر فشار شناخته شده است.</a:t>
            </a:r>
            <a:endParaRPr lang="en-US" sz="2000" b="1" smtClean="0">
              <a:cs typeface="Zar" pitchFamily="2" charset="-78"/>
            </a:endParaRPr>
          </a:p>
        </p:txBody>
      </p:sp>
      <p:sp>
        <p:nvSpPr>
          <p:cNvPr id="6147" name="Rectangle 8"/>
          <p:cNvSpPr>
            <a:spLocks noChangeArrowheads="1"/>
          </p:cNvSpPr>
          <p:nvPr/>
        </p:nvSpPr>
        <p:spPr bwMode="auto">
          <a:xfrm>
            <a:off x="0" y="115888"/>
            <a:ext cx="9144000" cy="1143000"/>
          </a:xfrm>
          <a:prstGeom prst="rect">
            <a:avLst/>
          </a:prstGeom>
          <a:solidFill>
            <a:srgbClr val="70CAE6"/>
          </a:solidFill>
          <a:ln w="9525">
            <a:noFill/>
            <a:miter lim="800000"/>
            <a:headEnd/>
            <a:tailEnd/>
          </a:ln>
        </p:spPr>
        <p:txBody>
          <a:bodyPr anchor="ctr"/>
          <a:lstStyle/>
          <a:p>
            <a:pPr algn="ctr"/>
            <a:r>
              <a:rPr lang="fa-IR" sz="4000" b="1">
                <a:solidFill>
                  <a:schemeClr val="tx2"/>
                </a:solidFill>
                <a:cs typeface="Zar" pitchFamily="2" charset="-78"/>
              </a:rPr>
              <a:t>استئوپروز (پوكي استخوان)</a:t>
            </a:r>
            <a:endParaRPr lang="en-US" sz="4000" b="1">
              <a:solidFill>
                <a:schemeClr val="tx2"/>
              </a:solidFill>
              <a:cs typeface="Zar" pitchFamily="2" charset="-78"/>
            </a:endParaRPr>
          </a:p>
        </p:txBody>
      </p:sp>
      <p:sp>
        <p:nvSpPr>
          <p:cNvPr id="6148" name="AutoShape 10"/>
          <p:cNvSpPr>
            <a:spLocks noChangeArrowheads="1"/>
          </p:cNvSpPr>
          <p:nvPr/>
        </p:nvSpPr>
        <p:spPr bwMode="auto">
          <a:xfrm>
            <a:off x="3492500" y="6165850"/>
            <a:ext cx="2305050" cy="360363"/>
          </a:xfrm>
          <a:prstGeom prst="flowChartTerminator">
            <a:avLst/>
          </a:prstGeom>
          <a:solidFill>
            <a:srgbClr val="C2E8F4"/>
          </a:solidFill>
          <a:ln w="9525">
            <a:noFill/>
            <a:miter lim="800000"/>
            <a:headEnd/>
            <a:tailEnd/>
          </a:ln>
        </p:spPr>
        <p:txBody>
          <a:bodyPr wrap="none" anchor="ctr"/>
          <a:lstStyle/>
          <a:p>
            <a:pPr algn="ctr"/>
            <a:r>
              <a:rPr lang="fa-IR"/>
              <a:t>5</a:t>
            </a:r>
            <a:endParaRPr lang="en-US"/>
          </a:p>
        </p:txBody>
      </p:sp>
      <p:pic>
        <p:nvPicPr>
          <p:cNvPr id="6149" name="Picture 11" descr="Picture11"/>
          <p:cNvPicPr>
            <a:picLocks noChangeAspect="1" noChangeArrowheads="1"/>
          </p:cNvPicPr>
          <p:nvPr/>
        </p:nvPicPr>
        <p:blipFill>
          <a:blip r:embed="rId2"/>
          <a:srcRect/>
          <a:stretch>
            <a:fillRect/>
          </a:stretch>
        </p:blipFill>
        <p:spPr bwMode="auto">
          <a:xfrm>
            <a:off x="612775" y="2349500"/>
            <a:ext cx="3527425"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sz="half" idx="2"/>
          </p:nvPr>
        </p:nvSpPr>
        <p:spPr>
          <a:xfrm>
            <a:off x="4787900" y="1844675"/>
            <a:ext cx="3683000" cy="4032250"/>
          </a:xfrm>
        </p:spPr>
        <p:txBody>
          <a:bodyPr/>
          <a:lstStyle/>
          <a:p>
            <a:pPr algn="justLow" eaLnBrk="1" hangingPunct="1">
              <a:lnSpc>
                <a:spcPct val="80000"/>
              </a:lnSpc>
              <a:buClr>
                <a:srgbClr val="FF0000"/>
              </a:buClr>
            </a:pPr>
            <a:r>
              <a:rPr lang="fa-IR" sz="1800" b="1" smtClean="0">
                <a:cs typeface="Zar" pitchFamily="2" charset="-78"/>
              </a:rPr>
              <a:t>فيبروميالژيا يك وضعيت مزمن است كه با فرسودگي و انتشار درد در ماهيچه ها، زردپي ها و تاندون ها مشخص مي شود.</a:t>
            </a:r>
          </a:p>
          <a:p>
            <a:pPr algn="justLow" eaLnBrk="1" hangingPunct="1">
              <a:lnSpc>
                <a:spcPct val="80000"/>
              </a:lnSpc>
              <a:buClr>
                <a:srgbClr val="FF0000"/>
              </a:buClr>
            </a:pPr>
            <a:r>
              <a:rPr lang="fa-IR" sz="1800" b="1" smtClean="0">
                <a:cs typeface="Zar" pitchFamily="2" charset="-78"/>
              </a:rPr>
              <a:t> </a:t>
            </a:r>
            <a:r>
              <a:rPr lang="fa-IR" sz="2000" b="1" smtClean="0">
                <a:solidFill>
                  <a:srgbClr val="FF0000"/>
                </a:solidFill>
                <a:cs typeface="Zar" pitchFamily="2" charset="-78"/>
              </a:rPr>
              <a:t>تشخيص فيبروميالژيا</a:t>
            </a:r>
          </a:p>
          <a:p>
            <a:pPr algn="justLow" eaLnBrk="1" hangingPunct="1">
              <a:lnSpc>
                <a:spcPct val="80000"/>
              </a:lnSpc>
              <a:buClr>
                <a:schemeClr val="tx1"/>
              </a:buClr>
              <a:buFont typeface="Wingdings" pitchFamily="2" charset="2"/>
              <a:buChar char="ü"/>
            </a:pPr>
            <a:r>
              <a:rPr lang="fa-IR" sz="1800" b="1" smtClean="0">
                <a:cs typeface="Zar" pitchFamily="2" charset="-78"/>
              </a:rPr>
              <a:t>تاريخچه حداقل 3 ماهه از درد گسترده ماهيچه اي</a:t>
            </a:r>
          </a:p>
          <a:p>
            <a:pPr algn="justLow" eaLnBrk="1" hangingPunct="1">
              <a:lnSpc>
                <a:spcPct val="80000"/>
              </a:lnSpc>
              <a:buClr>
                <a:schemeClr val="tx1"/>
              </a:buClr>
              <a:buFont typeface="Wingdings" pitchFamily="2" charset="2"/>
              <a:buChar char="ü"/>
            </a:pPr>
            <a:r>
              <a:rPr lang="fa-IR" sz="1800" b="1" smtClean="0">
                <a:cs typeface="Zar" pitchFamily="2" charset="-78"/>
              </a:rPr>
              <a:t>درد و حساسيت در حداقل 11 الي 18 نقطه حساس كه در شكل نشان داده شده است.     </a:t>
            </a:r>
          </a:p>
          <a:p>
            <a:pPr algn="justLow" eaLnBrk="1" hangingPunct="1">
              <a:lnSpc>
                <a:spcPct val="80000"/>
              </a:lnSpc>
              <a:buClr>
                <a:srgbClr val="FF0000"/>
              </a:buClr>
            </a:pPr>
            <a:r>
              <a:rPr lang="fa-IR" sz="1800" b="1" smtClean="0">
                <a:cs typeface="Zar" pitchFamily="2" charset="-78"/>
              </a:rPr>
              <a:t>عوامل ديگري كه به ندرت باعث كمر درد مي شوند عبارتند از: عفونت، ديابت، بيماري هاي كليوي و سرطانها.</a:t>
            </a:r>
          </a:p>
          <a:p>
            <a:pPr algn="justLow" eaLnBrk="1" hangingPunct="1">
              <a:lnSpc>
                <a:spcPct val="80000"/>
              </a:lnSpc>
              <a:buClr>
                <a:srgbClr val="FF0000"/>
              </a:buClr>
            </a:pPr>
            <a:r>
              <a:rPr lang="fa-IR" sz="1800" b="1" smtClean="0">
                <a:cs typeface="Zar" pitchFamily="2" charset="-78"/>
              </a:rPr>
              <a:t>اگر شما از كمر درد رنج مي بريد حتما با پزشك خود مشورت كنيد تا با تعيين علت كمر درد اين مشكل رفع شود.</a:t>
            </a:r>
            <a:endParaRPr lang="en-US" sz="1800" b="1" smtClean="0">
              <a:cs typeface="Zar" pitchFamily="2" charset="-78"/>
            </a:endParaRPr>
          </a:p>
        </p:txBody>
      </p:sp>
      <p:sp>
        <p:nvSpPr>
          <p:cNvPr id="7171" name="Rectangle 8"/>
          <p:cNvSpPr>
            <a:spLocks noChangeArrowheads="1"/>
          </p:cNvSpPr>
          <p:nvPr/>
        </p:nvSpPr>
        <p:spPr bwMode="auto">
          <a:xfrm>
            <a:off x="0" y="115888"/>
            <a:ext cx="9144000" cy="1143000"/>
          </a:xfrm>
          <a:prstGeom prst="rect">
            <a:avLst/>
          </a:prstGeom>
          <a:solidFill>
            <a:srgbClr val="70CAE6"/>
          </a:solidFill>
          <a:ln w="9525">
            <a:noFill/>
            <a:miter lim="800000"/>
            <a:headEnd/>
            <a:tailEnd/>
          </a:ln>
        </p:spPr>
        <p:txBody>
          <a:bodyPr anchor="ctr"/>
          <a:lstStyle/>
          <a:p>
            <a:pPr algn="ctr"/>
            <a:r>
              <a:rPr lang="fa-IR" sz="4000" b="1">
                <a:solidFill>
                  <a:schemeClr val="tx2"/>
                </a:solidFill>
                <a:cs typeface="Zar" pitchFamily="2" charset="-78"/>
              </a:rPr>
              <a:t>فيبروميالژيا</a:t>
            </a:r>
          </a:p>
        </p:txBody>
      </p:sp>
      <p:sp>
        <p:nvSpPr>
          <p:cNvPr id="7172" name="AutoShape 10"/>
          <p:cNvSpPr>
            <a:spLocks noChangeArrowheads="1"/>
          </p:cNvSpPr>
          <p:nvPr/>
        </p:nvSpPr>
        <p:spPr bwMode="auto">
          <a:xfrm>
            <a:off x="3492500" y="6165850"/>
            <a:ext cx="2305050" cy="360363"/>
          </a:xfrm>
          <a:prstGeom prst="flowChartTerminator">
            <a:avLst/>
          </a:prstGeom>
          <a:solidFill>
            <a:srgbClr val="C2E8F4"/>
          </a:solidFill>
          <a:ln w="9525">
            <a:noFill/>
            <a:miter lim="800000"/>
            <a:headEnd/>
            <a:tailEnd/>
          </a:ln>
        </p:spPr>
        <p:txBody>
          <a:bodyPr wrap="none" anchor="ctr"/>
          <a:lstStyle/>
          <a:p>
            <a:pPr algn="ctr"/>
            <a:r>
              <a:rPr lang="fa-IR"/>
              <a:t>6</a:t>
            </a:r>
            <a:endParaRPr lang="en-US"/>
          </a:p>
        </p:txBody>
      </p:sp>
      <p:pic>
        <p:nvPicPr>
          <p:cNvPr id="7173" name="Picture 11" descr="Picture12"/>
          <p:cNvPicPr>
            <a:picLocks noChangeAspect="1" noChangeArrowheads="1"/>
          </p:cNvPicPr>
          <p:nvPr/>
        </p:nvPicPr>
        <p:blipFill>
          <a:blip r:embed="rId3"/>
          <a:srcRect/>
          <a:stretch>
            <a:fillRect/>
          </a:stretch>
        </p:blipFill>
        <p:spPr bwMode="auto">
          <a:xfrm>
            <a:off x="719138" y="1863725"/>
            <a:ext cx="3060700"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74638"/>
            <a:ext cx="6324600" cy="944562"/>
          </a:xfrm>
        </p:spPr>
        <p:txBody>
          <a:bodyPr/>
          <a:lstStyle/>
          <a:p>
            <a:pPr eaLnBrk="1" hangingPunct="1"/>
            <a:r>
              <a:rPr lang="en-US" smtClean="0">
                <a:ea typeface="ＭＳ Ｐゴシック" pitchFamily="34" charset="-128"/>
              </a:rPr>
              <a:t>Anatomy </a:t>
            </a:r>
          </a:p>
        </p:txBody>
      </p:sp>
      <p:sp>
        <p:nvSpPr>
          <p:cNvPr id="4099" name="Rectangle 7"/>
          <p:cNvSpPr>
            <a:spLocks noGrp="1" noChangeArrowheads="1"/>
          </p:cNvSpPr>
          <p:nvPr>
            <p:ph type="body" sz="half" idx="1"/>
          </p:nvPr>
        </p:nvSpPr>
        <p:spPr>
          <a:xfrm>
            <a:off x="0" y="1447800"/>
            <a:ext cx="5181600" cy="5257800"/>
          </a:xfrm>
        </p:spPr>
        <p:txBody>
          <a:bodyPr/>
          <a:lstStyle/>
          <a:p>
            <a:pPr eaLnBrk="1" hangingPunct="1"/>
            <a:r>
              <a:rPr lang="en-US" sz="2800" smtClean="0">
                <a:ea typeface="ＭＳ Ｐゴシック" pitchFamily="34" charset="-128"/>
              </a:rPr>
              <a:t>The back is composed of vertebrae, muscles, ligaments, intervertebral disc,&amp; nerves.</a:t>
            </a:r>
          </a:p>
          <a:p>
            <a:pPr eaLnBrk="1" hangingPunct="1"/>
            <a:r>
              <a:rPr lang="en-US" sz="2800" smtClean="0">
                <a:ea typeface="ＭＳ Ｐゴシック" pitchFamily="34" charset="-128"/>
              </a:rPr>
              <a:t>There are 7 cervical, 12 thoracic, 5 lumbar &amp; 5 coccygeal vertebrae</a:t>
            </a:r>
          </a:p>
          <a:p>
            <a:pPr eaLnBrk="1" hangingPunct="1"/>
            <a:r>
              <a:rPr lang="en-US" sz="2800" smtClean="0">
                <a:ea typeface="ＭＳ Ｐゴシック" pitchFamily="34" charset="-128"/>
              </a:rPr>
              <a:t>Spinal cord has cervical lordosis, Thoracic kyphosis, &amp; lumbar lordosis</a:t>
            </a:r>
          </a:p>
        </p:txBody>
      </p:sp>
      <p:pic>
        <p:nvPicPr>
          <p:cNvPr id="4100" name="Picture 6" descr="Anatomy of spine"/>
          <p:cNvPicPr>
            <a:picLocks noGrp="1" noChangeAspect="1" noChangeArrowheads="1"/>
          </p:cNvPicPr>
          <p:nvPr>
            <p:ph sz="half" idx="2"/>
          </p:nvPr>
        </p:nvPicPr>
        <p:blipFill>
          <a:blip r:embed="rId2"/>
          <a:srcRect/>
          <a:stretch>
            <a:fillRect/>
          </a:stretch>
        </p:blipFill>
        <p:spPr>
          <a:xfrm>
            <a:off x="5257800" y="1652588"/>
            <a:ext cx="3429000" cy="4824412"/>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p:txBody>
          <a:bodyPr/>
          <a:lstStyle/>
          <a:p>
            <a:pPr eaLnBrk="1" hangingPunct="1"/>
            <a:r>
              <a:rPr lang="en-US" smtClean="0">
                <a:ea typeface="ＭＳ Ｐゴシック" pitchFamily="34" charset="-128"/>
              </a:rPr>
              <a:t>Spinal causes</a:t>
            </a:r>
          </a:p>
        </p:txBody>
      </p:sp>
      <p:sp>
        <p:nvSpPr>
          <p:cNvPr id="10243" name="Rectangle 9"/>
          <p:cNvSpPr>
            <a:spLocks noGrp="1" noChangeArrowheads="1"/>
          </p:cNvSpPr>
          <p:nvPr>
            <p:ph type="body" sz="half" idx="1"/>
          </p:nvPr>
        </p:nvSpPr>
        <p:spPr/>
        <p:txBody>
          <a:bodyPr/>
          <a:lstStyle/>
          <a:p>
            <a:pPr eaLnBrk="1" hangingPunct="1"/>
            <a:r>
              <a:rPr lang="en-US" sz="2800" smtClean="0">
                <a:ea typeface="ＭＳ Ｐゴシック" pitchFamily="34" charset="-128"/>
              </a:rPr>
              <a:t>Osteoporosis</a:t>
            </a:r>
          </a:p>
          <a:p>
            <a:pPr eaLnBrk="1" hangingPunct="1"/>
            <a:r>
              <a:rPr lang="en-US" sz="2800" smtClean="0">
                <a:ea typeface="ＭＳ Ｐゴシック" pitchFamily="34" charset="-128"/>
              </a:rPr>
              <a:t>Osteomylitis</a:t>
            </a:r>
          </a:p>
          <a:p>
            <a:pPr eaLnBrk="1" hangingPunct="1"/>
            <a:r>
              <a:rPr lang="en-US" sz="2800" smtClean="0">
                <a:ea typeface="ＭＳ Ｐゴシック" pitchFamily="34" charset="-128"/>
              </a:rPr>
              <a:t>Herniated Disc</a:t>
            </a:r>
          </a:p>
          <a:p>
            <a:pPr eaLnBrk="1" hangingPunct="1"/>
            <a:r>
              <a:rPr lang="en-US" sz="2800" smtClean="0">
                <a:ea typeface="ＭＳ Ｐゴシック" pitchFamily="34" charset="-128"/>
              </a:rPr>
              <a:t>Spondylolisthesis</a:t>
            </a:r>
          </a:p>
          <a:p>
            <a:pPr eaLnBrk="1" hangingPunct="1"/>
            <a:r>
              <a:rPr lang="en-US" sz="2800" smtClean="0">
                <a:ea typeface="ＭＳ Ｐゴシック" pitchFamily="34" charset="-128"/>
              </a:rPr>
              <a:t>Spondylolysis</a:t>
            </a:r>
          </a:p>
          <a:p>
            <a:pPr eaLnBrk="1" hangingPunct="1"/>
            <a:r>
              <a:rPr lang="en-US" sz="2800" smtClean="0">
                <a:ea typeface="ＭＳ Ｐゴシック" pitchFamily="34" charset="-128"/>
              </a:rPr>
              <a:t>Facet hypertrophy</a:t>
            </a:r>
          </a:p>
          <a:p>
            <a:pPr eaLnBrk="1" hangingPunct="1"/>
            <a:r>
              <a:rPr lang="en-US" sz="2800" smtClean="0">
                <a:ea typeface="ＭＳ Ｐゴシック" pitchFamily="34" charset="-128"/>
              </a:rPr>
              <a:t>Ischemia of the spinal cord</a:t>
            </a:r>
          </a:p>
        </p:txBody>
      </p:sp>
      <p:pic>
        <p:nvPicPr>
          <p:cNvPr id="10244" name="Picture 7" descr="spineconditions"/>
          <p:cNvPicPr>
            <a:picLocks noGrp="1" noChangeAspect="1" noChangeArrowheads="1"/>
          </p:cNvPicPr>
          <p:nvPr>
            <p:ph sz="half" idx="2"/>
          </p:nvPr>
        </p:nvPicPr>
        <p:blipFill>
          <a:blip r:embed="rId2"/>
          <a:srcRect/>
          <a:stretch>
            <a:fillRect/>
          </a:stretch>
        </p:blipFill>
        <p:spPr>
          <a:xfrm>
            <a:off x="4957763" y="1600200"/>
            <a:ext cx="3417887" cy="452596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solidFill>
                  <a:schemeClr val="folHlink"/>
                </a:solidFill>
              </a:rPr>
              <a:t>Epidemiology</a:t>
            </a:r>
          </a:p>
        </p:txBody>
      </p:sp>
      <p:sp>
        <p:nvSpPr>
          <p:cNvPr id="3075" name="Rectangle 3"/>
          <p:cNvSpPr>
            <a:spLocks noGrp="1" noChangeArrowheads="1"/>
          </p:cNvSpPr>
          <p:nvPr>
            <p:ph type="body" idx="1"/>
          </p:nvPr>
        </p:nvSpPr>
        <p:spPr>
          <a:xfrm>
            <a:off x="457200" y="1295400"/>
            <a:ext cx="8229600" cy="4830763"/>
          </a:xfrm>
        </p:spPr>
        <p:txBody>
          <a:bodyPr/>
          <a:lstStyle/>
          <a:p>
            <a:pPr eaLnBrk="1" hangingPunct="1">
              <a:lnSpc>
                <a:spcPct val="80000"/>
              </a:lnSpc>
            </a:pPr>
            <a:r>
              <a:rPr lang="en-US" sz="3000" smtClean="0"/>
              <a:t>60 – 90% of adults experience back pain at some point in their life.</a:t>
            </a:r>
          </a:p>
          <a:p>
            <a:pPr eaLnBrk="1" hangingPunct="1">
              <a:lnSpc>
                <a:spcPct val="80000"/>
              </a:lnSpc>
              <a:buFontTx/>
              <a:buNone/>
            </a:pPr>
            <a:r>
              <a:rPr lang="en-US" sz="3000" smtClean="0"/>
              <a:t>              	- </a:t>
            </a:r>
            <a:r>
              <a:rPr lang="en-US" sz="3000" smtClean="0">
                <a:sym typeface="Symbol" pitchFamily="18" charset="2"/>
              </a:rPr>
              <a:t> incidence age 35- 55 y.o.</a:t>
            </a:r>
          </a:p>
          <a:p>
            <a:pPr eaLnBrk="1" hangingPunct="1">
              <a:lnSpc>
                <a:spcPct val="80000"/>
              </a:lnSpc>
              <a:buFontTx/>
              <a:buNone/>
            </a:pPr>
            <a:r>
              <a:rPr lang="en-US" sz="3000" smtClean="0"/>
              <a:t>              	-  90% resolve in 6 weeks</a:t>
            </a:r>
          </a:p>
          <a:p>
            <a:pPr eaLnBrk="1" hangingPunct="1">
              <a:lnSpc>
                <a:spcPct val="80000"/>
              </a:lnSpc>
              <a:buFontTx/>
              <a:buNone/>
            </a:pPr>
            <a:r>
              <a:rPr lang="en-US" sz="3000" smtClean="0"/>
              <a:t>      		-  7% become chronic</a:t>
            </a:r>
          </a:p>
          <a:p>
            <a:pPr eaLnBrk="1" hangingPunct="1">
              <a:lnSpc>
                <a:spcPct val="80000"/>
              </a:lnSpc>
              <a:buFontTx/>
              <a:buNone/>
            </a:pPr>
            <a:r>
              <a:rPr lang="en-US" sz="3000" smtClean="0"/>
              <a:t>			- M/ F equally affected</a:t>
            </a:r>
          </a:p>
          <a:p>
            <a:pPr eaLnBrk="1" hangingPunct="1">
              <a:lnSpc>
                <a:spcPct val="80000"/>
              </a:lnSpc>
            </a:pPr>
            <a:r>
              <a:rPr lang="en-US" sz="3000" smtClean="0"/>
              <a:t>85% never given precise pathoanatomical dx</a:t>
            </a:r>
          </a:p>
          <a:p>
            <a:pPr eaLnBrk="1" hangingPunct="1">
              <a:lnSpc>
                <a:spcPct val="80000"/>
              </a:lnSpc>
            </a:pPr>
            <a:r>
              <a:rPr lang="en-US" sz="3000" smtClean="0"/>
              <a:t>5</a:t>
            </a:r>
            <a:r>
              <a:rPr lang="en-US" sz="3000" baseline="30000" smtClean="0"/>
              <a:t>th</a:t>
            </a:r>
            <a:r>
              <a:rPr lang="en-US" sz="3000" smtClean="0"/>
              <a:t> Leading reason for medical office visits</a:t>
            </a:r>
          </a:p>
          <a:p>
            <a:pPr eaLnBrk="1" hangingPunct="1">
              <a:lnSpc>
                <a:spcPct val="80000"/>
              </a:lnSpc>
            </a:pPr>
            <a:r>
              <a:rPr lang="en-US" sz="3000" smtClean="0"/>
              <a:t>2</a:t>
            </a:r>
            <a:r>
              <a:rPr lang="en-US" sz="3000" baseline="30000" smtClean="0"/>
              <a:t>nd</a:t>
            </a:r>
            <a:r>
              <a:rPr lang="en-US" sz="3000" smtClean="0"/>
              <a:t> to respiratory illness as reason for symptom-related MD visits</a:t>
            </a:r>
          </a:p>
          <a:p>
            <a:pPr eaLnBrk="1" hangingPunct="1">
              <a:lnSpc>
                <a:spcPct val="80000"/>
              </a:lnSpc>
              <a:buFontTx/>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44562"/>
          </a:xfrm>
        </p:spPr>
        <p:txBody>
          <a:bodyPr/>
          <a:lstStyle/>
          <a:p>
            <a:pPr eaLnBrk="1" hangingPunct="1"/>
            <a:r>
              <a:rPr lang="en-US" smtClean="0">
                <a:ea typeface="ＭＳ Ｐゴシック" pitchFamily="34" charset="-128"/>
              </a:rPr>
              <a:t>Herniated Disc</a:t>
            </a:r>
          </a:p>
        </p:txBody>
      </p:sp>
      <p:sp>
        <p:nvSpPr>
          <p:cNvPr id="19459" name="Rectangle 7"/>
          <p:cNvSpPr>
            <a:spLocks noGrp="1" noChangeArrowheads="1"/>
          </p:cNvSpPr>
          <p:nvPr>
            <p:ph type="body" sz="half" idx="1"/>
          </p:nvPr>
        </p:nvSpPr>
        <p:spPr>
          <a:xfrm>
            <a:off x="0" y="1371600"/>
            <a:ext cx="5105400" cy="5486400"/>
          </a:xfrm>
        </p:spPr>
        <p:txBody>
          <a:bodyPr/>
          <a:lstStyle/>
          <a:p>
            <a:pPr eaLnBrk="1" hangingPunct="1"/>
            <a:r>
              <a:rPr lang="en-US" sz="2400" smtClean="0">
                <a:ea typeface="ＭＳ Ｐゴシック" pitchFamily="34" charset="-128"/>
              </a:rPr>
              <a:t>With extreme forces these disc bulges may tear the annulus fibrosus &amp; allow leakage of nucleus pulposus</a:t>
            </a:r>
          </a:p>
          <a:p>
            <a:pPr eaLnBrk="1" hangingPunct="1"/>
            <a:r>
              <a:rPr lang="en-US" sz="2400" smtClean="0">
                <a:ea typeface="ＭＳ Ｐゴシック" pitchFamily="34" charset="-128"/>
              </a:rPr>
              <a:t>This is observed as sudden sharp pain radiating down the leg</a:t>
            </a:r>
          </a:p>
          <a:p>
            <a:pPr eaLnBrk="1" hangingPunct="1"/>
            <a:r>
              <a:rPr lang="en-US" sz="2400" smtClean="0">
                <a:ea typeface="ＭＳ Ｐゴシック" pitchFamily="34" charset="-128"/>
              </a:rPr>
              <a:t>The chemicals of nucleus pulposus can cause swelling of nerves resulting in constant burning pain termed lumbar radiculopathy or sciatica, pain radiating down the leg &amp; feet</a:t>
            </a:r>
          </a:p>
        </p:txBody>
      </p:sp>
      <p:pic>
        <p:nvPicPr>
          <p:cNvPr id="19460" name="Picture 6" descr="Herniated disc"/>
          <p:cNvPicPr>
            <a:picLocks noGrp="1" noChangeAspect="1" noChangeArrowheads="1"/>
          </p:cNvPicPr>
          <p:nvPr>
            <p:ph sz="half" idx="2"/>
          </p:nvPr>
        </p:nvPicPr>
        <p:blipFill>
          <a:blip r:embed="rId2"/>
          <a:srcRect/>
          <a:stretch>
            <a:fillRect/>
          </a:stretch>
        </p:blipFill>
        <p:spPr>
          <a:xfrm>
            <a:off x="5105400" y="1371600"/>
            <a:ext cx="4038600" cy="47244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eaLnBrk="1" hangingPunct="1"/>
            <a:r>
              <a:rPr lang="en-US" smtClean="0">
                <a:ea typeface="ＭＳ Ｐゴシック" pitchFamily="34" charset="-128"/>
              </a:rPr>
              <a:t>Types of Herniate Disc</a:t>
            </a:r>
          </a:p>
        </p:txBody>
      </p:sp>
      <p:sp>
        <p:nvSpPr>
          <p:cNvPr id="20483" name="Rectangle 9"/>
          <p:cNvSpPr>
            <a:spLocks noGrp="1" noChangeArrowheads="1"/>
          </p:cNvSpPr>
          <p:nvPr>
            <p:ph type="body" sz="half" idx="1"/>
          </p:nvPr>
        </p:nvSpPr>
        <p:spPr/>
        <p:txBody>
          <a:bodyPr/>
          <a:lstStyle/>
          <a:p>
            <a:pPr eaLnBrk="1" hangingPunct="1"/>
            <a:r>
              <a:rPr lang="en-US" sz="2800" smtClean="0">
                <a:ea typeface="ＭＳ Ｐゴシック" pitchFamily="34" charset="-128"/>
              </a:rPr>
              <a:t>Disc degeneration</a:t>
            </a:r>
          </a:p>
          <a:p>
            <a:pPr eaLnBrk="1" hangingPunct="1"/>
            <a:r>
              <a:rPr lang="en-US" sz="2800" smtClean="0">
                <a:ea typeface="ＭＳ Ｐゴシック" pitchFamily="34" charset="-128"/>
              </a:rPr>
              <a:t>Disc prolapse</a:t>
            </a:r>
          </a:p>
          <a:p>
            <a:pPr eaLnBrk="1" hangingPunct="1"/>
            <a:r>
              <a:rPr lang="en-US" sz="2800" smtClean="0">
                <a:ea typeface="ＭＳ Ｐゴシック" pitchFamily="34" charset="-128"/>
              </a:rPr>
              <a:t>Disc extrusion</a:t>
            </a:r>
          </a:p>
          <a:p>
            <a:pPr eaLnBrk="1" hangingPunct="1"/>
            <a:r>
              <a:rPr lang="en-US" sz="2800" smtClean="0">
                <a:ea typeface="ＭＳ Ｐゴシック" pitchFamily="34" charset="-128"/>
              </a:rPr>
              <a:t>Disc seqestration</a:t>
            </a:r>
          </a:p>
        </p:txBody>
      </p:sp>
      <p:pic>
        <p:nvPicPr>
          <p:cNvPr id="20484" name="Picture 7" descr="Herniated disc stages"/>
          <p:cNvPicPr>
            <a:picLocks noGrp="1" noChangeAspect="1" noChangeArrowheads="1"/>
          </p:cNvPicPr>
          <p:nvPr>
            <p:ph sz="half" idx="2"/>
          </p:nvPr>
        </p:nvPicPr>
        <p:blipFill>
          <a:blip r:embed="rId2"/>
          <a:srcRect/>
          <a:stretch>
            <a:fillRect/>
          </a:stretch>
        </p:blipFill>
        <p:spPr>
          <a:xfrm>
            <a:off x="5414963" y="2252663"/>
            <a:ext cx="2505075" cy="32194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Grp="1" noChangeArrowheads="1"/>
          </p:cNvSpPr>
          <p:nvPr>
            <p:ph type="title"/>
          </p:nvPr>
        </p:nvSpPr>
        <p:spPr/>
        <p:txBody>
          <a:bodyPr/>
          <a:lstStyle/>
          <a:p>
            <a:pPr eaLnBrk="1" hangingPunct="1"/>
            <a:r>
              <a:rPr lang="en-US" smtClean="0">
                <a:ea typeface="ＭＳ Ｐゴシック" pitchFamily="34" charset="-128"/>
              </a:rPr>
              <a:t>Radiographic herniated disc</a:t>
            </a:r>
          </a:p>
        </p:txBody>
      </p:sp>
      <p:pic>
        <p:nvPicPr>
          <p:cNvPr id="21507" name="Picture 7" descr="Radiographic image of herniated disc"/>
          <p:cNvPicPr>
            <a:picLocks noGrp="1" noChangeAspect="1" noChangeArrowheads="1"/>
          </p:cNvPicPr>
          <p:nvPr>
            <p:ph sz="half" idx="2"/>
          </p:nvPr>
        </p:nvPicPr>
        <p:blipFill>
          <a:blip r:embed="rId2" cstate="print"/>
          <a:srcRect/>
          <a:stretch>
            <a:fillRect/>
          </a:stretch>
        </p:blipFill>
        <p:spPr>
          <a:xfrm>
            <a:off x="4967288" y="1600200"/>
            <a:ext cx="3398837" cy="4525963"/>
          </a:xfrm>
          <a:noFill/>
        </p:spPr>
      </p:pic>
      <p:pic>
        <p:nvPicPr>
          <p:cNvPr id="21508" name="Picture 11" descr="MRI scan of herniated disc"/>
          <p:cNvPicPr>
            <a:picLocks noGrp="1" noChangeAspect="1" noChangeArrowheads="1"/>
          </p:cNvPicPr>
          <p:nvPr>
            <p:ph sz="half" idx="1"/>
          </p:nvPr>
        </p:nvPicPr>
        <p:blipFill>
          <a:blip r:embed="rId3"/>
          <a:srcRect/>
          <a:stretch>
            <a:fillRect/>
          </a:stretch>
        </p:blipFill>
        <p:spPr>
          <a:xfrm>
            <a:off x="0" y="1752600"/>
            <a:ext cx="4724400" cy="44196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pPr eaLnBrk="1" hangingPunct="1"/>
            <a:r>
              <a:rPr lang="en-US" smtClean="0">
                <a:ea typeface="ＭＳ Ｐゴシック" pitchFamily="34" charset="-128"/>
              </a:rPr>
              <a:t>Facet joint pain</a:t>
            </a:r>
          </a:p>
        </p:txBody>
      </p:sp>
      <p:sp>
        <p:nvSpPr>
          <p:cNvPr id="16387" name="Rectangle 9"/>
          <p:cNvSpPr>
            <a:spLocks noGrp="1" noChangeArrowheads="1"/>
          </p:cNvSpPr>
          <p:nvPr>
            <p:ph type="body" sz="half" idx="1"/>
          </p:nvPr>
        </p:nvSpPr>
        <p:spPr>
          <a:xfrm>
            <a:off x="0" y="1600200"/>
            <a:ext cx="4724400" cy="5105400"/>
          </a:xfrm>
        </p:spPr>
        <p:txBody>
          <a:bodyPr/>
          <a:lstStyle/>
          <a:p>
            <a:pPr eaLnBrk="1" hangingPunct="1">
              <a:lnSpc>
                <a:spcPct val="90000"/>
              </a:lnSpc>
            </a:pPr>
            <a:r>
              <a:rPr lang="en-US" sz="2800" smtClean="0">
                <a:ea typeface="ＭＳ Ｐゴシック" pitchFamily="34" charset="-128"/>
              </a:rPr>
              <a:t>The vertebral bodies have 4 facet joint, 1 pair above &amp; 1pair below</a:t>
            </a:r>
          </a:p>
          <a:p>
            <a:pPr eaLnBrk="1" hangingPunct="1">
              <a:lnSpc>
                <a:spcPct val="90000"/>
              </a:lnSpc>
            </a:pPr>
            <a:r>
              <a:rPr lang="en-US" sz="2800" smtClean="0">
                <a:ea typeface="ＭＳ Ｐゴシック" pitchFamily="34" charset="-128"/>
              </a:rPr>
              <a:t>Synovial joints mean they have fluid with in them</a:t>
            </a:r>
          </a:p>
          <a:p>
            <a:pPr eaLnBrk="1" hangingPunct="1">
              <a:lnSpc>
                <a:spcPct val="90000"/>
              </a:lnSpc>
            </a:pPr>
            <a:r>
              <a:rPr lang="en-US" sz="2800" smtClean="0">
                <a:ea typeface="ＭＳ Ｐゴシック" pitchFamily="34" charset="-128"/>
              </a:rPr>
              <a:t>Back pain caused by arthritis of the facet joints is mostly midline &amp; may spread to the back &amp; to the flanks</a:t>
            </a:r>
          </a:p>
          <a:p>
            <a:pPr eaLnBrk="1" hangingPunct="1">
              <a:lnSpc>
                <a:spcPct val="90000"/>
              </a:lnSpc>
            </a:pPr>
            <a:r>
              <a:rPr lang="en-US" sz="2800" smtClean="0">
                <a:ea typeface="ＭＳ Ｐゴシック" pitchFamily="34" charset="-128"/>
              </a:rPr>
              <a:t>Gets worse with bending backward &amp; side to side</a:t>
            </a:r>
          </a:p>
          <a:p>
            <a:pPr eaLnBrk="1" hangingPunct="1">
              <a:lnSpc>
                <a:spcPct val="90000"/>
              </a:lnSpc>
              <a:buFontTx/>
              <a:buNone/>
            </a:pPr>
            <a:endParaRPr lang="en-US" sz="2800" smtClean="0">
              <a:ea typeface="ＭＳ Ｐゴシック" pitchFamily="34" charset="-128"/>
            </a:endParaRPr>
          </a:p>
        </p:txBody>
      </p:sp>
      <p:pic>
        <p:nvPicPr>
          <p:cNvPr id="16388" name="Picture 7" descr="Spinal nerve"/>
          <p:cNvPicPr>
            <a:picLocks noGrp="1" noChangeAspect="1" noChangeArrowheads="1"/>
          </p:cNvPicPr>
          <p:nvPr>
            <p:ph sz="half" idx="2"/>
          </p:nvPr>
        </p:nvPicPr>
        <p:blipFill>
          <a:blip r:embed="rId2"/>
          <a:srcRect/>
          <a:stretch>
            <a:fillRect/>
          </a:stretch>
        </p:blipFill>
        <p:spPr>
          <a:xfrm>
            <a:off x="5029200" y="1524000"/>
            <a:ext cx="3962400" cy="47244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1219200" y="152400"/>
            <a:ext cx="7010400" cy="914400"/>
          </a:xfrm>
        </p:spPr>
        <p:txBody>
          <a:bodyPr/>
          <a:lstStyle/>
          <a:p>
            <a:pPr eaLnBrk="1" hangingPunct="1"/>
            <a:r>
              <a:rPr lang="en-US" smtClean="0">
                <a:ea typeface="ＭＳ Ｐゴシック" pitchFamily="34" charset="-128"/>
              </a:rPr>
              <a:t>Osteomyelitis</a:t>
            </a:r>
          </a:p>
        </p:txBody>
      </p:sp>
      <p:sp>
        <p:nvSpPr>
          <p:cNvPr id="12291" name="Rectangle 8"/>
          <p:cNvSpPr>
            <a:spLocks noGrp="1" noChangeArrowheads="1"/>
          </p:cNvSpPr>
          <p:nvPr>
            <p:ph type="body" sz="half" idx="1"/>
          </p:nvPr>
        </p:nvSpPr>
        <p:spPr>
          <a:xfrm>
            <a:off x="152400" y="1371600"/>
            <a:ext cx="5105400" cy="5334000"/>
          </a:xfrm>
        </p:spPr>
        <p:txBody>
          <a:bodyPr/>
          <a:lstStyle/>
          <a:p>
            <a:pPr eaLnBrk="1" hangingPunct="1"/>
            <a:r>
              <a:rPr lang="en-US" smtClean="0">
                <a:ea typeface="ＭＳ Ｐゴシック" pitchFamily="34" charset="-128"/>
              </a:rPr>
              <a:t>Vertebral osteomyelitis presents as subacute back pain that increases over days to weeks</a:t>
            </a:r>
          </a:p>
          <a:p>
            <a:pPr eaLnBrk="1" hangingPunct="1"/>
            <a:r>
              <a:rPr lang="en-US" smtClean="0">
                <a:ea typeface="ＭＳ Ｐゴシック" pitchFamily="34" charset="-128"/>
              </a:rPr>
              <a:t>Pain in low back if unRx focal weakness, bowel &amp; bladder problem results</a:t>
            </a:r>
          </a:p>
          <a:p>
            <a:pPr eaLnBrk="1" hangingPunct="1"/>
            <a:r>
              <a:rPr lang="en-US" smtClean="0">
                <a:ea typeface="ＭＳ Ｐゴシック" pitchFamily="34" charset="-128"/>
              </a:rPr>
              <a:t>Most common in lumbar spine in men over 50</a:t>
            </a:r>
          </a:p>
          <a:p>
            <a:pPr eaLnBrk="1" hangingPunct="1"/>
            <a:r>
              <a:rPr lang="en-US" smtClean="0">
                <a:ea typeface="ＭＳ Ｐゴシック" pitchFamily="34" charset="-128"/>
              </a:rPr>
              <a:t>With AIDS younger men &amp; cervical spine affected</a:t>
            </a:r>
          </a:p>
        </p:txBody>
      </p:sp>
      <p:sp>
        <p:nvSpPr>
          <p:cNvPr id="12292" name="Rectangle 9"/>
          <p:cNvSpPr>
            <a:spLocks noGrp="1" noChangeArrowheads="1"/>
          </p:cNvSpPr>
          <p:nvPr>
            <p:ph type="body" sz="half" idx="2"/>
          </p:nvPr>
        </p:nvSpPr>
        <p:spPr>
          <a:xfrm>
            <a:off x="5410200" y="1600200"/>
            <a:ext cx="3733800" cy="4525963"/>
          </a:xfrm>
        </p:spPr>
        <p:txBody>
          <a:bodyPr/>
          <a:lstStyle/>
          <a:p>
            <a:pPr eaLnBrk="1" hangingPunct="1"/>
            <a:endParaRPr lang="en-US" smtClean="0">
              <a:ea typeface="ＭＳ Ｐゴシック" pitchFamily="34" charset="-128"/>
            </a:endParaRPr>
          </a:p>
        </p:txBody>
      </p:sp>
      <p:pic>
        <p:nvPicPr>
          <p:cNvPr id="12293" name="Picture 4" descr="osteomyelitis"/>
          <p:cNvPicPr>
            <a:picLocks noGrp="1" noChangeAspect="1" noChangeArrowheads="1"/>
          </p:cNvPicPr>
          <p:nvPr>
            <p:ph idx="4294967295"/>
          </p:nvPr>
        </p:nvPicPr>
        <p:blipFill>
          <a:blip r:embed="rId2"/>
          <a:srcRect/>
          <a:stretch>
            <a:fillRect/>
          </a:stretch>
        </p:blipFill>
        <p:spPr>
          <a:xfrm>
            <a:off x="5715000" y="1600200"/>
            <a:ext cx="3429000" cy="35052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457200" y="274638"/>
            <a:ext cx="8229600" cy="715962"/>
          </a:xfrm>
        </p:spPr>
        <p:txBody>
          <a:bodyPr/>
          <a:lstStyle/>
          <a:p>
            <a:pPr eaLnBrk="1" hangingPunct="1"/>
            <a:r>
              <a:rPr lang="en-US" sz="4000" smtClean="0">
                <a:ea typeface="ＭＳ Ｐゴシック" pitchFamily="34" charset="-128"/>
              </a:rPr>
              <a:t>Spondylolisthesis</a:t>
            </a:r>
          </a:p>
        </p:txBody>
      </p:sp>
      <p:sp>
        <p:nvSpPr>
          <p:cNvPr id="23555" name="Rectangle 9"/>
          <p:cNvSpPr>
            <a:spLocks noGrp="1" noChangeArrowheads="1"/>
          </p:cNvSpPr>
          <p:nvPr>
            <p:ph type="body" sz="half" idx="1"/>
          </p:nvPr>
        </p:nvSpPr>
        <p:spPr>
          <a:xfrm>
            <a:off x="152400" y="1219200"/>
            <a:ext cx="4343400" cy="4724400"/>
          </a:xfrm>
        </p:spPr>
        <p:txBody>
          <a:bodyPr/>
          <a:lstStyle/>
          <a:p>
            <a:pPr eaLnBrk="1" hangingPunct="1"/>
            <a:r>
              <a:rPr lang="en-US" sz="2800" smtClean="0">
                <a:ea typeface="ＭＳ Ｐゴシック" pitchFamily="34" charset="-128"/>
              </a:rPr>
              <a:t>It is a slippage of the vertebra upon one another</a:t>
            </a:r>
          </a:p>
          <a:p>
            <a:pPr eaLnBrk="1" hangingPunct="1"/>
            <a:r>
              <a:rPr lang="en-US" sz="2800" smtClean="0">
                <a:ea typeface="ＭＳ Ｐゴシック" pitchFamily="34" charset="-128"/>
              </a:rPr>
              <a:t>The vertebra are usually aligned so that each one is stacked like </a:t>
            </a:r>
            <a:r>
              <a:rPr lang="ja-JP" altLang="en-US" sz="2800" smtClean="0">
                <a:ea typeface="ＭＳ Ｐゴシック" pitchFamily="34" charset="-128"/>
              </a:rPr>
              <a:t>“</a:t>
            </a:r>
            <a:r>
              <a:rPr lang="en-US" altLang="ja-JP" sz="2800" smtClean="0">
                <a:ea typeface="ＭＳ Ｐゴシック" pitchFamily="34" charset="-128"/>
              </a:rPr>
              <a:t>legos</a:t>
            </a:r>
            <a:r>
              <a:rPr lang="ja-JP" altLang="en-US" sz="2800" smtClean="0">
                <a:ea typeface="ＭＳ Ｐゴシック" pitchFamily="34" charset="-128"/>
              </a:rPr>
              <a:t>”</a:t>
            </a:r>
            <a:r>
              <a:rPr lang="en-US" altLang="ja-JP" sz="2800" smtClean="0">
                <a:ea typeface="ＭＳ Ｐゴシック" pitchFamily="34" charset="-128"/>
              </a:rPr>
              <a:t> so that the spinal canal is a fairly straight tube</a:t>
            </a:r>
          </a:p>
          <a:p>
            <a:pPr eaLnBrk="1" hangingPunct="1">
              <a:buFontTx/>
              <a:buNone/>
            </a:pPr>
            <a:endParaRPr lang="en-US" sz="2800" smtClean="0">
              <a:ea typeface="ＭＳ Ｐゴシック" pitchFamily="34" charset="-128"/>
            </a:endParaRPr>
          </a:p>
          <a:p>
            <a:pPr eaLnBrk="1" hangingPunct="1"/>
            <a:endParaRPr lang="en-US" sz="2800" smtClean="0">
              <a:ea typeface="ＭＳ Ｐゴシック" pitchFamily="34" charset="-128"/>
            </a:endParaRPr>
          </a:p>
        </p:txBody>
      </p:sp>
      <p:pic>
        <p:nvPicPr>
          <p:cNvPr id="23556" name="Picture 7" descr="spondylolesthsis"/>
          <p:cNvPicPr>
            <a:picLocks noGrp="1" noChangeAspect="1" noChangeArrowheads="1"/>
          </p:cNvPicPr>
          <p:nvPr>
            <p:ph sz="half" idx="2"/>
          </p:nvPr>
        </p:nvPicPr>
        <p:blipFill>
          <a:blip r:embed="rId2"/>
          <a:srcRect/>
          <a:stretch>
            <a:fillRect/>
          </a:stretch>
        </p:blipFill>
        <p:spPr>
          <a:xfrm>
            <a:off x="4953000" y="1644650"/>
            <a:ext cx="3733800" cy="443547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a:noFill/>
        </p:spPr>
        <p:txBody>
          <a:bodyPr/>
          <a:lstStyle/>
          <a:p>
            <a:r>
              <a:rPr lang="en-US">
                <a:latin typeface="Times New Roman" pitchFamily="18" charset="0"/>
              </a:rPr>
              <a:t>3/4/03</a:t>
            </a:r>
          </a:p>
        </p:txBody>
      </p:sp>
      <p:sp>
        <p:nvSpPr>
          <p:cNvPr id="14339" name="Footer Placeholder 5"/>
          <p:cNvSpPr>
            <a:spLocks noGrp="1"/>
          </p:cNvSpPr>
          <p:nvPr>
            <p:ph type="ftr" sz="quarter" idx="11"/>
          </p:nvPr>
        </p:nvSpPr>
        <p:spPr>
          <a:noFill/>
        </p:spPr>
        <p:txBody>
          <a:bodyPr/>
          <a:lstStyle/>
          <a:p>
            <a:r>
              <a:rPr lang="en-US">
                <a:latin typeface="Times New Roman" pitchFamily="18" charset="0"/>
              </a:rPr>
              <a:t>Steven Stoltz, M.D.</a:t>
            </a:r>
          </a:p>
        </p:txBody>
      </p:sp>
      <p:sp>
        <p:nvSpPr>
          <p:cNvPr id="36866" name="Rectangle 2"/>
          <p:cNvSpPr>
            <a:spLocks noGrp="1" noChangeArrowheads="1"/>
          </p:cNvSpPr>
          <p:nvPr>
            <p:ph type="title"/>
          </p:nvPr>
        </p:nvSpPr>
        <p:spPr/>
        <p:txBody>
          <a:bodyPr/>
          <a:lstStyle/>
          <a:p>
            <a:pPr eaLnBrk="1" hangingPunct="1">
              <a:defRPr/>
            </a:pPr>
            <a:r>
              <a:rPr lang="en-US" smtClean="0">
                <a:solidFill>
                  <a:schemeClr val="hlink"/>
                </a:solidFill>
              </a:rPr>
              <a:t>Red Flags</a:t>
            </a:r>
          </a:p>
        </p:txBody>
      </p:sp>
      <p:sp>
        <p:nvSpPr>
          <p:cNvPr id="14341" name="Rectangle 3"/>
          <p:cNvSpPr>
            <a:spLocks noGrp="1" noChangeArrowheads="1"/>
          </p:cNvSpPr>
          <p:nvPr>
            <p:ph type="body" sz="half" idx="1"/>
          </p:nvPr>
        </p:nvSpPr>
        <p:spPr/>
        <p:txBody>
          <a:bodyPr/>
          <a:lstStyle/>
          <a:p>
            <a:pPr eaLnBrk="1" hangingPunct="1"/>
            <a:r>
              <a:rPr lang="en-US" smtClean="0"/>
              <a:t>History of cancer</a:t>
            </a:r>
          </a:p>
          <a:p>
            <a:pPr eaLnBrk="1" hangingPunct="1"/>
            <a:r>
              <a:rPr lang="en-US" smtClean="0"/>
              <a:t>Unexplained weight loss</a:t>
            </a:r>
          </a:p>
          <a:p>
            <a:pPr eaLnBrk="1" hangingPunct="1"/>
            <a:r>
              <a:rPr lang="en-US" smtClean="0"/>
              <a:t>Intravenous drug use</a:t>
            </a:r>
          </a:p>
          <a:p>
            <a:pPr eaLnBrk="1" hangingPunct="1"/>
            <a:r>
              <a:rPr lang="en-US" smtClean="0"/>
              <a:t>Prolonged use of corticosteroids</a:t>
            </a:r>
          </a:p>
          <a:p>
            <a:pPr eaLnBrk="1" hangingPunct="1"/>
            <a:r>
              <a:rPr lang="en-US" smtClean="0"/>
              <a:t>Older age</a:t>
            </a:r>
          </a:p>
          <a:p>
            <a:pPr eaLnBrk="1" hangingPunct="1"/>
            <a:endParaRPr lang="en-US" smtClean="0"/>
          </a:p>
        </p:txBody>
      </p:sp>
      <p:sp>
        <p:nvSpPr>
          <p:cNvPr id="14342" name="Rectangle 4"/>
          <p:cNvSpPr>
            <a:spLocks noGrp="1" noChangeArrowheads="1"/>
          </p:cNvSpPr>
          <p:nvPr>
            <p:ph type="body" sz="half" idx="2"/>
          </p:nvPr>
        </p:nvSpPr>
        <p:spPr/>
        <p:txBody>
          <a:bodyPr/>
          <a:lstStyle/>
          <a:p>
            <a:pPr eaLnBrk="1" hangingPunct="1"/>
            <a:r>
              <a:rPr lang="en-US" smtClean="0"/>
              <a:t>Major Trauma</a:t>
            </a:r>
          </a:p>
          <a:p>
            <a:pPr eaLnBrk="1" hangingPunct="1"/>
            <a:r>
              <a:rPr lang="en-US" smtClean="0"/>
              <a:t>Osteoporosis</a:t>
            </a:r>
          </a:p>
          <a:p>
            <a:pPr eaLnBrk="1" hangingPunct="1"/>
            <a:r>
              <a:rPr lang="en-US" smtClean="0"/>
              <a:t>Fever</a:t>
            </a:r>
          </a:p>
          <a:p>
            <a:pPr eaLnBrk="1" hangingPunct="1"/>
            <a:r>
              <a:rPr lang="en-US" smtClean="0"/>
              <a:t>Back pain at rest or at night</a:t>
            </a:r>
          </a:p>
          <a:p>
            <a:pPr eaLnBrk="1" hangingPunct="1"/>
            <a:r>
              <a:rPr lang="en-US" smtClean="0"/>
              <a:t>Bowel or bladder dysfunction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a:latin typeface="Times New Roman" pitchFamily="18" charset="0"/>
              </a:rPr>
              <a:t>3/4/03</a:t>
            </a:r>
          </a:p>
        </p:txBody>
      </p:sp>
      <p:sp>
        <p:nvSpPr>
          <p:cNvPr id="15363"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30722" name="Rectangle 2"/>
          <p:cNvSpPr>
            <a:spLocks noGrp="1" noChangeArrowheads="1"/>
          </p:cNvSpPr>
          <p:nvPr>
            <p:ph type="title"/>
          </p:nvPr>
        </p:nvSpPr>
        <p:spPr>
          <a:xfrm>
            <a:off x="685800" y="152400"/>
            <a:ext cx="7772400" cy="1143000"/>
          </a:xfrm>
        </p:spPr>
        <p:txBody>
          <a:bodyPr/>
          <a:lstStyle/>
          <a:p>
            <a:pPr eaLnBrk="1" hangingPunct="1">
              <a:defRPr/>
            </a:pPr>
            <a:r>
              <a:rPr lang="en-US" smtClean="0"/>
              <a:t>Medications</a:t>
            </a:r>
          </a:p>
        </p:txBody>
      </p:sp>
      <p:sp>
        <p:nvSpPr>
          <p:cNvPr id="15365" name="Rectangle 3"/>
          <p:cNvSpPr>
            <a:spLocks noGrp="1" noChangeArrowheads="1"/>
          </p:cNvSpPr>
          <p:nvPr>
            <p:ph type="body" idx="1"/>
          </p:nvPr>
        </p:nvSpPr>
        <p:spPr>
          <a:xfrm>
            <a:off x="685800" y="1143000"/>
            <a:ext cx="7772400" cy="4953000"/>
          </a:xfrm>
        </p:spPr>
        <p:txBody>
          <a:bodyPr/>
          <a:lstStyle/>
          <a:p>
            <a:pPr eaLnBrk="1" hangingPunct="1"/>
            <a:r>
              <a:rPr lang="en-US" u="sng" smtClean="0"/>
              <a:t>Anti-inflammatory medications (NSAID’s):</a:t>
            </a:r>
          </a:p>
          <a:p>
            <a:pPr lvl="1" eaLnBrk="1" hangingPunct="1"/>
            <a:r>
              <a:rPr lang="en-US" smtClean="0"/>
              <a:t>Beneficial; no differences; watch side-effects</a:t>
            </a:r>
          </a:p>
          <a:p>
            <a:pPr eaLnBrk="1" hangingPunct="1"/>
            <a:r>
              <a:rPr lang="en-US" u="sng" smtClean="0"/>
              <a:t>Tylenol:</a:t>
            </a:r>
          </a:p>
          <a:p>
            <a:pPr eaLnBrk="1" hangingPunct="1"/>
            <a:r>
              <a:rPr lang="en-US" u="sng" smtClean="0"/>
              <a:t>Narcotic Pain Relievers:</a:t>
            </a:r>
          </a:p>
          <a:p>
            <a:pPr lvl="1" eaLnBrk="1" hangingPunct="1"/>
            <a:r>
              <a:rPr lang="en-US" smtClean="0"/>
              <a:t>No more effective than NSAID’s</a:t>
            </a:r>
          </a:p>
          <a:p>
            <a:pPr lvl="1" eaLnBrk="1" hangingPunct="1"/>
            <a:r>
              <a:rPr lang="en-US" smtClean="0"/>
              <a:t>Many side effects</a:t>
            </a:r>
          </a:p>
          <a:p>
            <a:pPr eaLnBrk="1" hangingPunct="1"/>
            <a:r>
              <a:rPr lang="en-US" u="sng" smtClean="0"/>
              <a:t>Muscle Relaxants (ie. Flexeril</a:t>
            </a:r>
            <a:r>
              <a:rPr lang="en-US" u="sng" baseline="30000" smtClean="0">
                <a:cs typeface="Times New Roman" pitchFamily="18" charset="0"/>
              </a:rPr>
              <a:t>®</a:t>
            </a:r>
            <a:r>
              <a:rPr lang="en-US" u="sng" smtClean="0">
                <a:cs typeface="Times New Roman" pitchFamily="18" charset="0"/>
              </a:rPr>
              <a:t>):</a:t>
            </a:r>
          </a:p>
          <a:p>
            <a:pPr lvl="1" eaLnBrk="1" hangingPunct="1"/>
            <a:r>
              <a:rPr lang="en-US" smtClean="0"/>
              <a:t>Can decrease pain and improve mobility</a:t>
            </a:r>
          </a:p>
          <a:p>
            <a:pPr lvl="1" eaLnBrk="1" hangingPunct="1"/>
            <a:r>
              <a:rPr lang="en-US" smtClean="0"/>
              <a:t>70% with drowsiness/dizziness</a:t>
            </a:r>
          </a:p>
        </p:txBody>
      </p:sp>
      <p:pic>
        <p:nvPicPr>
          <p:cNvPr id="15366" name="Picture 4" descr="C:\Program Files\Microsoft Works\workscor\j0174311.wmf"/>
          <p:cNvPicPr>
            <a:picLocks noChangeAspect="1" noChangeArrowheads="1"/>
          </p:cNvPicPr>
          <p:nvPr/>
        </p:nvPicPr>
        <p:blipFill>
          <a:blip r:embed="rId2"/>
          <a:srcRect/>
          <a:stretch>
            <a:fillRect/>
          </a:stretch>
        </p:blipFill>
        <p:spPr bwMode="auto">
          <a:xfrm>
            <a:off x="7010400" y="2743200"/>
            <a:ext cx="1682750"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Non-pharmacologic treatments</a:t>
            </a:r>
            <a:endParaRPr lang="en-US" dirty="0"/>
          </a:p>
        </p:txBody>
      </p:sp>
      <p:sp>
        <p:nvSpPr>
          <p:cNvPr id="49155" name="Text Placeholder 9"/>
          <p:cNvSpPr>
            <a:spLocks noGrp="1"/>
          </p:cNvSpPr>
          <p:nvPr>
            <p:ph type="body" idx="1"/>
          </p:nvPr>
        </p:nvSpPr>
        <p:spPr>
          <a:xfrm>
            <a:off x="508000" y="1524001"/>
            <a:ext cx="4040012" cy="639763"/>
          </a:xfrm>
        </p:spPr>
        <p:txBody>
          <a:bodyPr/>
          <a:lstStyle/>
          <a:p>
            <a:pPr algn="ctr"/>
            <a:r>
              <a:rPr lang="en-US" sz="3200" smtClean="0">
                <a:solidFill>
                  <a:srgbClr val="00B050"/>
                </a:solidFill>
              </a:rPr>
              <a:t>EFFECTIVE</a:t>
            </a:r>
          </a:p>
        </p:txBody>
      </p:sp>
      <p:sp>
        <p:nvSpPr>
          <p:cNvPr id="11" name="Content Placeholder 10"/>
          <p:cNvSpPr>
            <a:spLocks noGrp="1"/>
          </p:cNvSpPr>
          <p:nvPr>
            <p:ph sz="half" idx="2"/>
          </p:nvPr>
        </p:nvSpPr>
        <p:spPr/>
        <p:txBody>
          <a:bodyPr/>
          <a:lstStyle/>
          <a:p>
            <a:r>
              <a:rPr lang="en-US" smtClean="0"/>
              <a:t>Acupuncture</a:t>
            </a:r>
          </a:p>
          <a:p>
            <a:r>
              <a:rPr lang="en-US" smtClean="0"/>
              <a:t>Exercise therapy</a:t>
            </a:r>
          </a:p>
          <a:p>
            <a:r>
              <a:rPr lang="en-US" smtClean="0"/>
              <a:t>Behavior therapy</a:t>
            </a:r>
          </a:p>
          <a:p>
            <a:r>
              <a:rPr lang="en-US" smtClean="0"/>
              <a:t>Massage</a:t>
            </a:r>
          </a:p>
          <a:p>
            <a:r>
              <a:rPr lang="en-US" smtClean="0"/>
              <a:t>TENS</a:t>
            </a:r>
          </a:p>
          <a:p>
            <a:r>
              <a:rPr lang="en-US" smtClean="0"/>
              <a:t>Spinal manipulation</a:t>
            </a:r>
          </a:p>
          <a:p>
            <a:r>
              <a:rPr lang="en-US" smtClean="0"/>
              <a:t>Multidisciplinary rehab program</a:t>
            </a:r>
          </a:p>
        </p:txBody>
      </p:sp>
      <p:sp>
        <p:nvSpPr>
          <p:cNvPr id="49157" name="Text Placeholder 11"/>
          <p:cNvSpPr>
            <a:spLocks noGrp="1"/>
          </p:cNvSpPr>
          <p:nvPr>
            <p:ph type="body" sz="quarter" idx="3"/>
          </p:nvPr>
        </p:nvSpPr>
        <p:spPr>
          <a:xfrm>
            <a:off x="5102578" y="1524001"/>
            <a:ext cx="4041422" cy="639763"/>
          </a:xfrm>
        </p:spPr>
        <p:txBody>
          <a:bodyPr>
            <a:normAutofit fontScale="92500" lnSpcReduction="10000"/>
          </a:bodyPr>
          <a:lstStyle/>
          <a:p>
            <a:pPr algn="ctr"/>
            <a:r>
              <a:rPr lang="en-US" sz="1800" smtClean="0">
                <a:solidFill>
                  <a:srgbClr val="FFC000"/>
                </a:solidFill>
              </a:rPr>
              <a:t>NOT EFFECTIVE/</a:t>
            </a:r>
          </a:p>
          <a:p>
            <a:pPr algn="ctr"/>
            <a:r>
              <a:rPr lang="en-US" sz="1800" smtClean="0">
                <a:solidFill>
                  <a:srgbClr val="FFC000"/>
                </a:solidFill>
              </a:rPr>
              <a:t>CONFLICTING EVIDENCE</a:t>
            </a:r>
          </a:p>
        </p:txBody>
      </p:sp>
      <p:sp>
        <p:nvSpPr>
          <p:cNvPr id="13" name="Content Placeholder 12"/>
          <p:cNvSpPr>
            <a:spLocks noGrp="1"/>
          </p:cNvSpPr>
          <p:nvPr>
            <p:ph sz="quarter" idx="4"/>
          </p:nvPr>
        </p:nvSpPr>
        <p:spPr>
          <a:xfrm>
            <a:off x="6033911" y="2209800"/>
            <a:ext cx="3110089" cy="3951288"/>
          </a:xfrm>
        </p:spPr>
        <p:txBody>
          <a:bodyPr/>
          <a:lstStyle/>
          <a:p>
            <a:pPr>
              <a:defRPr/>
            </a:pPr>
            <a:r>
              <a:rPr lang="en-US" sz="1800" dirty="0" smtClean="0">
                <a:solidFill>
                  <a:schemeClr val="tx1">
                    <a:lumMod val="75000"/>
                  </a:schemeClr>
                </a:solidFill>
              </a:rPr>
              <a:t>BACK SCHOOLS</a:t>
            </a:r>
          </a:p>
          <a:p>
            <a:pPr>
              <a:defRPr/>
            </a:pPr>
            <a:r>
              <a:rPr lang="en-US" sz="1800" dirty="0" smtClean="0">
                <a:solidFill>
                  <a:schemeClr val="tx1">
                    <a:lumMod val="75000"/>
                  </a:schemeClr>
                </a:solidFill>
              </a:rPr>
              <a:t>LOW-LEVEL LASER</a:t>
            </a:r>
          </a:p>
          <a:p>
            <a:pPr>
              <a:defRPr/>
            </a:pPr>
            <a:r>
              <a:rPr lang="en-US" sz="1800" dirty="0" smtClean="0">
                <a:solidFill>
                  <a:schemeClr val="tx1">
                    <a:lumMod val="75000"/>
                  </a:schemeClr>
                </a:solidFill>
              </a:rPr>
              <a:t>LUMBAR SUPPORTS</a:t>
            </a:r>
          </a:p>
          <a:p>
            <a:pPr>
              <a:defRPr/>
            </a:pPr>
            <a:r>
              <a:rPr lang="en-US" sz="1800" dirty="0" smtClean="0">
                <a:solidFill>
                  <a:schemeClr val="tx1">
                    <a:lumMod val="75000"/>
                  </a:schemeClr>
                </a:solidFill>
              </a:rPr>
              <a:t>PROLOTHERAPY</a:t>
            </a:r>
          </a:p>
          <a:p>
            <a:pPr>
              <a:defRPr/>
            </a:pPr>
            <a:r>
              <a:rPr lang="en-US" sz="1800" dirty="0" smtClean="0">
                <a:solidFill>
                  <a:schemeClr val="tx1">
                    <a:lumMod val="75000"/>
                  </a:schemeClr>
                </a:solidFill>
              </a:rPr>
              <a:t>SHORT WAVE DIATHERMY</a:t>
            </a:r>
          </a:p>
          <a:p>
            <a:pPr>
              <a:defRPr/>
            </a:pPr>
            <a:r>
              <a:rPr lang="en-US" sz="1800" dirty="0" smtClean="0">
                <a:solidFill>
                  <a:schemeClr val="tx1">
                    <a:lumMod val="75000"/>
                  </a:schemeClr>
                </a:solidFill>
              </a:rPr>
              <a:t>TRACTION</a:t>
            </a:r>
          </a:p>
          <a:p>
            <a:pPr>
              <a:defRPr/>
            </a:pPr>
            <a:r>
              <a:rPr lang="en-US" sz="1800" dirty="0" smtClean="0">
                <a:solidFill>
                  <a:schemeClr val="tx1">
                    <a:lumMod val="75000"/>
                  </a:schemeClr>
                </a:solidFill>
              </a:rPr>
              <a:t>ULTRASOUND</a:t>
            </a:r>
            <a:endParaRPr lang="en-US" sz="1800" dirty="0">
              <a:solidFill>
                <a:schemeClr val="tx1">
                  <a:lumMod val="75000"/>
                </a:schemeClr>
              </a:solidFill>
            </a:endParaRPr>
          </a:p>
        </p:txBody>
      </p:sp>
      <p:pic>
        <p:nvPicPr>
          <p:cNvPr id="124930" name="Picture 2" descr="http://heavenlytides.com/resources/acupuncture-back1.jpg"/>
          <p:cNvPicPr>
            <a:picLocks noChangeAspect="1" noChangeArrowheads="1"/>
          </p:cNvPicPr>
          <p:nvPr/>
        </p:nvPicPr>
        <p:blipFill>
          <a:blip r:embed="rId2"/>
          <a:srcRect/>
          <a:stretch>
            <a:fillRect/>
          </a:stretch>
        </p:blipFill>
        <p:spPr bwMode="auto">
          <a:xfrm>
            <a:off x="0" y="5257800"/>
            <a:ext cx="1896533" cy="1600200"/>
          </a:xfrm>
          <a:prstGeom prst="rect">
            <a:avLst/>
          </a:prstGeom>
          <a:noFill/>
          <a:ln w="9525">
            <a:noFill/>
            <a:miter lim="800000"/>
            <a:headEnd/>
            <a:tailEnd/>
          </a:ln>
        </p:spPr>
      </p:pic>
      <p:pic>
        <p:nvPicPr>
          <p:cNvPr id="124932" name="Picture 4" descr="http://premierehealthcare.com/assets/images/TENS_unit.jpg"/>
          <p:cNvPicPr>
            <a:picLocks noChangeAspect="1" noChangeArrowheads="1"/>
          </p:cNvPicPr>
          <p:nvPr/>
        </p:nvPicPr>
        <p:blipFill>
          <a:blip r:embed="rId3"/>
          <a:srcRect/>
          <a:stretch>
            <a:fillRect/>
          </a:stretch>
        </p:blipFill>
        <p:spPr bwMode="auto">
          <a:xfrm>
            <a:off x="7337778" y="5029200"/>
            <a:ext cx="1806222" cy="1828800"/>
          </a:xfrm>
          <a:prstGeom prst="rect">
            <a:avLst/>
          </a:prstGeom>
          <a:noFill/>
          <a:ln w="9525">
            <a:noFill/>
            <a:miter lim="800000"/>
            <a:headEnd/>
            <a:tailEnd/>
          </a:ln>
        </p:spPr>
      </p:pic>
      <p:pic>
        <p:nvPicPr>
          <p:cNvPr id="124934" name="Picture 6" descr="http://spinaldecompression.files.wordpress.com/2008/09/exercise_back_pain_knee_chest.jpg"/>
          <p:cNvPicPr>
            <a:picLocks noChangeAspect="1" noChangeArrowheads="1"/>
          </p:cNvPicPr>
          <p:nvPr/>
        </p:nvPicPr>
        <p:blipFill>
          <a:blip r:embed="rId4"/>
          <a:srcRect/>
          <a:stretch>
            <a:fillRect/>
          </a:stretch>
        </p:blipFill>
        <p:spPr bwMode="auto">
          <a:xfrm>
            <a:off x="1727200" y="5257800"/>
            <a:ext cx="2242256" cy="1600200"/>
          </a:xfrm>
          <a:prstGeom prst="rect">
            <a:avLst/>
          </a:prstGeom>
          <a:noFill/>
          <a:ln w="9525">
            <a:noFill/>
            <a:miter lim="800000"/>
            <a:headEnd/>
            <a:tailEnd/>
          </a:ln>
        </p:spPr>
      </p:pic>
      <p:pic>
        <p:nvPicPr>
          <p:cNvPr id="124936" name="Picture 8" descr="http://newyorkmetro.com/nymetro/news/people/features/albert051031_4_400.jpg"/>
          <p:cNvPicPr>
            <a:picLocks noChangeAspect="1" noChangeArrowheads="1"/>
          </p:cNvPicPr>
          <p:nvPr/>
        </p:nvPicPr>
        <p:blipFill>
          <a:blip r:embed="rId5"/>
          <a:srcRect/>
          <a:stretch>
            <a:fillRect/>
          </a:stretch>
        </p:blipFill>
        <p:spPr bwMode="auto">
          <a:xfrm>
            <a:off x="3826933" y="5200650"/>
            <a:ext cx="1964267" cy="1657350"/>
          </a:xfrm>
          <a:prstGeom prst="rect">
            <a:avLst/>
          </a:prstGeom>
          <a:noFill/>
          <a:ln w="9525">
            <a:noFill/>
            <a:miter lim="800000"/>
            <a:headEnd/>
            <a:tailEnd/>
          </a:ln>
        </p:spPr>
      </p:pic>
      <p:pic>
        <p:nvPicPr>
          <p:cNvPr id="124938" name="Picture 10" descr="http://severe-back-pain-relief.com/wp-content/gallery/smoke/back-pain-massage.jpg"/>
          <p:cNvPicPr>
            <a:picLocks noChangeAspect="1" noChangeArrowheads="1"/>
          </p:cNvPicPr>
          <p:nvPr/>
        </p:nvPicPr>
        <p:blipFill>
          <a:blip r:embed="rId6"/>
          <a:srcRect/>
          <a:stretch>
            <a:fillRect/>
          </a:stretch>
        </p:blipFill>
        <p:spPr bwMode="auto">
          <a:xfrm>
            <a:off x="5588000" y="5281614"/>
            <a:ext cx="2099733" cy="1576387"/>
          </a:xfrm>
          <a:prstGeom prst="rect">
            <a:avLst/>
          </a:prstGeom>
          <a:noFill/>
          <a:ln w="9525">
            <a:noFill/>
            <a:miter lim="800000"/>
            <a:headEnd/>
            <a:tailEnd/>
          </a:ln>
        </p:spPr>
      </p:pic>
      <p:pic>
        <p:nvPicPr>
          <p:cNvPr id="124940" name="Picture 12" descr="http://www.glascochiropractic.com/Images/lowerbackpain.JPG"/>
          <p:cNvPicPr>
            <a:picLocks noChangeAspect="1" noChangeArrowheads="1"/>
          </p:cNvPicPr>
          <p:nvPr/>
        </p:nvPicPr>
        <p:blipFill>
          <a:blip r:embed="rId7"/>
          <a:srcRect/>
          <a:stretch>
            <a:fillRect/>
          </a:stretch>
        </p:blipFill>
        <p:spPr bwMode="auto">
          <a:xfrm>
            <a:off x="3845279" y="2209800"/>
            <a:ext cx="1717322" cy="255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4930"/>
                                        </p:tgtEl>
                                        <p:attrNameLst>
                                          <p:attrName>style.visibility</p:attrName>
                                        </p:attrNameLst>
                                      </p:cBhvr>
                                      <p:to>
                                        <p:strVal val="visible"/>
                                      </p:to>
                                    </p:set>
                                    <p:animEffect transition="in" filter="blinds(horizontal)">
                                      <p:cBhvr>
                                        <p:cTn id="10" dur="500"/>
                                        <p:tgtEl>
                                          <p:spTgt spid="1249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down)">
                                      <p:cBhvr>
                                        <p:cTn id="15" dur="500"/>
                                        <p:tgtEl>
                                          <p:spTgt spid="11">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4934"/>
                                        </p:tgtEl>
                                        <p:attrNameLst>
                                          <p:attrName>style.visibility</p:attrName>
                                        </p:attrNameLst>
                                      </p:cBhvr>
                                      <p:to>
                                        <p:strVal val="visible"/>
                                      </p:to>
                                    </p:set>
                                    <p:animEffect transition="in" filter="blinds(horizontal)">
                                      <p:cBhvr>
                                        <p:cTn id="18" dur="500"/>
                                        <p:tgtEl>
                                          <p:spTgt spid="1249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down)">
                                      <p:cBhvr>
                                        <p:cTn id="23" dur="500"/>
                                        <p:tgtEl>
                                          <p:spTgt spid="11">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24936"/>
                                        </p:tgtEl>
                                        <p:attrNameLst>
                                          <p:attrName>style.visibility</p:attrName>
                                        </p:attrNameLst>
                                      </p:cBhvr>
                                      <p:to>
                                        <p:strVal val="visible"/>
                                      </p:to>
                                    </p:set>
                                    <p:animEffect transition="in" filter="blinds(horizontal)">
                                      <p:cBhvr>
                                        <p:cTn id="26" dur="500"/>
                                        <p:tgtEl>
                                          <p:spTgt spid="1249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down)">
                                      <p:cBhvr>
                                        <p:cTn id="31" dur="500"/>
                                        <p:tgtEl>
                                          <p:spTgt spid="11">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24938"/>
                                        </p:tgtEl>
                                        <p:attrNameLst>
                                          <p:attrName>style.visibility</p:attrName>
                                        </p:attrNameLst>
                                      </p:cBhvr>
                                      <p:to>
                                        <p:strVal val="visible"/>
                                      </p:to>
                                    </p:set>
                                    <p:animEffect transition="in" filter="blinds(horizontal)">
                                      <p:cBhvr>
                                        <p:cTn id="34" dur="500"/>
                                        <p:tgtEl>
                                          <p:spTgt spid="1249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down)">
                                      <p:cBhvr>
                                        <p:cTn id="39" dur="500"/>
                                        <p:tgtEl>
                                          <p:spTgt spid="11">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24932"/>
                                        </p:tgtEl>
                                        <p:attrNameLst>
                                          <p:attrName>style.visibility</p:attrName>
                                        </p:attrNameLst>
                                      </p:cBhvr>
                                      <p:to>
                                        <p:strVal val="visible"/>
                                      </p:to>
                                    </p:set>
                                    <p:animEffect transition="in" filter="blinds(horizontal)">
                                      <p:cBhvr>
                                        <p:cTn id="42" dur="500"/>
                                        <p:tgtEl>
                                          <p:spTgt spid="1249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wipe(down)">
                                      <p:cBhvr>
                                        <p:cTn id="47" dur="500"/>
                                        <p:tgtEl>
                                          <p:spTgt spid="11">
                                            <p:txEl>
                                              <p:pRg st="5" end="5"/>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24940"/>
                                        </p:tgtEl>
                                        <p:attrNameLst>
                                          <p:attrName>style.visibility</p:attrName>
                                        </p:attrNameLst>
                                      </p:cBhvr>
                                      <p:to>
                                        <p:strVal val="visible"/>
                                      </p:to>
                                    </p:set>
                                    <p:animEffect transition="in" filter="blinds(horizontal)">
                                      <p:cBhvr>
                                        <p:cTn id="50" dur="500"/>
                                        <p:tgtEl>
                                          <p:spTgt spid="1249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Effect transition="in" filter="wipe(down)">
                                      <p:cBhvr>
                                        <p:cTn id="55" dur="5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Effect transition="in" filter="box(in)">
                                      <p:cBhvr>
                                        <p:cTn id="60" dur="500"/>
                                        <p:tgtEl>
                                          <p:spTgt spid="13">
                                            <p:txEl>
                                              <p:pRg st="0" end="0"/>
                                            </p:txEl>
                                          </p:spTgt>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animEffect transition="in" filter="box(in)">
                                      <p:cBhvr>
                                        <p:cTn id="63" dur="500"/>
                                        <p:tgtEl>
                                          <p:spTgt spid="13">
                                            <p:txEl>
                                              <p:pRg st="1" end="1"/>
                                            </p:txEl>
                                          </p:spTgt>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3">
                                            <p:txEl>
                                              <p:pRg st="2" end="2"/>
                                            </p:txEl>
                                          </p:spTgt>
                                        </p:tgtEl>
                                        <p:attrNameLst>
                                          <p:attrName>style.visibility</p:attrName>
                                        </p:attrNameLst>
                                      </p:cBhvr>
                                      <p:to>
                                        <p:strVal val="visible"/>
                                      </p:to>
                                    </p:set>
                                    <p:animEffect transition="in" filter="box(in)">
                                      <p:cBhvr>
                                        <p:cTn id="66" dur="500"/>
                                        <p:tgtEl>
                                          <p:spTgt spid="13">
                                            <p:txEl>
                                              <p:pRg st="2" end="2"/>
                                            </p:txEl>
                                          </p:spTgt>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3">
                                            <p:txEl>
                                              <p:pRg st="3" end="3"/>
                                            </p:txEl>
                                          </p:spTgt>
                                        </p:tgtEl>
                                        <p:attrNameLst>
                                          <p:attrName>style.visibility</p:attrName>
                                        </p:attrNameLst>
                                      </p:cBhvr>
                                      <p:to>
                                        <p:strVal val="visible"/>
                                      </p:to>
                                    </p:set>
                                    <p:animEffect transition="in" filter="box(in)">
                                      <p:cBhvr>
                                        <p:cTn id="69" dur="500"/>
                                        <p:tgtEl>
                                          <p:spTgt spid="13">
                                            <p:txEl>
                                              <p:pRg st="3" end="3"/>
                                            </p:txEl>
                                          </p:spTgt>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3">
                                            <p:txEl>
                                              <p:pRg st="4" end="4"/>
                                            </p:txEl>
                                          </p:spTgt>
                                        </p:tgtEl>
                                        <p:attrNameLst>
                                          <p:attrName>style.visibility</p:attrName>
                                        </p:attrNameLst>
                                      </p:cBhvr>
                                      <p:to>
                                        <p:strVal val="visible"/>
                                      </p:to>
                                    </p:set>
                                    <p:animEffect transition="in" filter="box(in)">
                                      <p:cBhvr>
                                        <p:cTn id="72" dur="500"/>
                                        <p:tgtEl>
                                          <p:spTgt spid="13">
                                            <p:txEl>
                                              <p:pRg st="4" end="4"/>
                                            </p:txEl>
                                          </p:spTgt>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3">
                                            <p:txEl>
                                              <p:pRg st="5" end="5"/>
                                            </p:txEl>
                                          </p:spTgt>
                                        </p:tgtEl>
                                        <p:attrNameLst>
                                          <p:attrName>style.visibility</p:attrName>
                                        </p:attrNameLst>
                                      </p:cBhvr>
                                      <p:to>
                                        <p:strVal val="visible"/>
                                      </p:to>
                                    </p:set>
                                    <p:animEffect transition="in" filter="box(in)">
                                      <p:cBhvr>
                                        <p:cTn id="75" dur="500"/>
                                        <p:tgtEl>
                                          <p:spTgt spid="13">
                                            <p:txEl>
                                              <p:pRg st="5" end="5"/>
                                            </p:txEl>
                                          </p:spTgt>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3">
                                            <p:txEl>
                                              <p:pRg st="6" end="6"/>
                                            </p:txEl>
                                          </p:spTgt>
                                        </p:tgtEl>
                                        <p:attrNameLst>
                                          <p:attrName>style.visibility</p:attrName>
                                        </p:attrNameLst>
                                      </p:cBhvr>
                                      <p:to>
                                        <p:strVal val="visible"/>
                                      </p:to>
                                    </p:set>
                                    <p:animEffect transition="in" filter="box(in)">
                                      <p:cBhvr>
                                        <p:cTn id="78"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a:latin typeface="Times New Roman" pitchFamily="18" charset="0"/>
              </a:rPr>
              <a:t>3/4/03</a:t>
            </a:r>
          </a:p>
        </p:txBody>
      </p:sp>
      <p:sp>
        <p:nvSpPr>
          <p:cNvPr id="16387"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31746" name="Rectangle 2"/>
          <p:cNvSpPr>
            <a:spLocks noGrp="1" noChangeArrowheads="1"/>
          </p:cNvSpPr>
          <p:nvPr>
            <p:ph type="title"/>
          </p:nvPr>
        </p:nvSpPr>
        <p:spPr/>
        <p:txBody>
          <a:bodyPr/>
          <a:lstStyle/>
          <a:p>
            <a:pPr eaLnBrk="1" hangingPunct="1">
              <a:defRPr/>
            </a:pPr>
            <a:r>
              <a:rPr lang="en-US" smtClean="0"/>
              <a:t>Chiropractic/Osteopathic</a:t>
            </a:r>
          </a:p>
        </p:txBody>
      </p:sp>
      <p:sp>
        <p:nvSpPr>
          <p:cNvPr id="16389" name="Rectangle 3"/>
          <p:cNvSpPr>
            <a:spLocks noGrp="1" noChangeArrowheads="1"/>
          </p:cNvSpPr>
          <p:nvPr>
            <p:ph type="body" idx="1"/>
          </p:nvPr>
        </p:nvSpPr>
        <p:spPr/>
        <p:txBody>
          <a:bodyPr/>
          <a:lstStyle/>
          <a:p>
            <a:pPr eaLnBrk="1" hangingPunct="1"/>
            <a:r>
              <a:rPr lang="en-US" smtClean="0"/>
              <a:t>Davenport, Iowa in 1895 by David Palmer; ‘done by hand’ (Greek)</a:t>
            </a:r>
          </a:p>
          <a:p>
            <a:pPr eaLnBrk="1" hangingPunct="1"/>
            <a:r>
              <a:rPr lang="en-US" smtClean="0"/>
              <a:t>Spinal manipulation</a:t>
            </a:r>
          </a:p>
          <a:p>
            <a:pPr eaLnBrk="1" hangingPunct="1"/>
            <a:r>
              <a:rPr lang="en-US" smtClean="0"/>
              <a:t>Conflicting evidence on the effects of spinal manipulation</a:t>
            </a:r>
          </a:p>
          <a:p>
            <a:pPr lvl="1" eaLnBrk="1" hangingPunct="1"/>
            <a:r>
              <a:rPr lang="en-US" smtClean="0"/>
              <a:t>~75-90% improvement anyway within 4 weeks</a:t>
            </a:r>
          </a:p>
          <a:p>
            <a:pPr eaLnBrk="1" hangingPunct="1"/>
            <a:r>
              <a:rPr lang="en-US" smtClean="0"/>
              <a:t>Greater patient satisfaction</a:t>
            </a:r>
          </a:p>
        </p:txBody>
      </p:sp>
      <p:pic>
        <p:nvPicPr>
          <p:cNvPr id="16390" name="Picture 4" descr="C:\Program Files\Common Files\Microsoft Shared\Clipart\cagcat50\PE02364_.wmf"/>
          <p:cNvPicPr>
            <a:picLocks noChangeAspect="1" noChangeArrowheads="1"/>
          </p:cNvPicPr>
          <p:nvPr/>
        </p:nvPicPr>
        <p:blipFill>
          <a:blip r:embed="rId2"/>
          <a:srcRect/>
          <a:stretch>
            <a:fillRect/>
          </a:stretch>
        </p:blipFill>
        <p:spPr bwMode="auto">
          <a:xfrm>
            <a:off x="152400" y="685800"/>
            <a:ext cx="1233488" cy="101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48200" y="274638"/>
            <a:ext cx="4191000" cy="5592762"/>
          </a:xfrm>
        </p:spPr>
        <p:txBody>
          <a:bodyPr/>
          <a:lstStyle/>
          <a:p>
            <a:pPr eaLnBrk="1" hangingPunct="1"/>
            <a:r>
              <a:rPr lang="fa-IR" sz="2800" smtClean="0"/>
              <a:t>دیسکهای بین مهره‌ای کلا 4/1 طول ستون فقرات را تشکیل می‌دهند دیسکها در ناحیه گردن و کمر که حرکت بیشتری دارند، بزرگتر هستند. دیسکها الاستیک هستند و حرکت آسان مهره‌های استخوانی را بر روی یکدیگر امکان پذیر می‌کنند با افزایش سن خاصیت الاستیک دیسک کاهش می‌یابد. </a:t>
            </a:r>
            <a:br>
              <a:rPr lang="fa-IR" sz="2800" smtClean="0"/>
            </a:br>
            <a:endParaRPr lang="en-US" sz="2800" smtClean="0"/>
          </a:p>
        </p:txBody>
      </p:sp>
      <p:pic>
        <p:nvPicPr>
          <p:cNvPr id="3075" name="Content Placeholder 3" descr="spine.jpg"/>
          <p:cNvPicPr>
            <a:picLocks noGrp="1" noChangeAspect="1"/>
          </p:cNvPicPr>
          <p:nvPr>
            <p:ph idx="1"/>
          </p:nvPr>
        </p:nvPicPr>
        <p:blipFill>
          <a:blip r:embed="rId2"/>
          <a:srcRect/>
          <a:stretch>
            <a:fillRect/>
          </a:stretch>
        </p:blipFill>
        <p:spPr>
          <a:xfrm>
            <a:off x="0" y="533400"/>
            <a:ext cx="4648200" cy="5791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a:latin typeface="Times New Roman" pitchFamily="18" charset="0"/>
              </a:rPr>
              <a:t>3/4/03</a:t>
            </a:r>
          </a:p>
        </p:txBody>
      </p:sp>
      <p:sp>
        <p:nvSpPr>
          <p:cNvPr id="17411"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39938" name="Rectangle 2"/>
          <p:cNvSpPr>
            <a:spLocks noGrp="1" noChangeArrowheads="1"/>
          </p:cNvSpPr>
          <p:nvPr>
            <p:ph type="title"/>
          </p:nvPr>
        </p:nvSpPr>
        <p:spPr/>
        <p:txBody>
          <a:bodyPr/>
          <a:lstStyle/>
          <a:p>
            <a:pPr eaLnBrk="1" hangingPunct="1">
              <a:defRPr/>
            </a:pPr>
            <a:r>
              <a:rPr lang="en-US" smtClean="0"/>
              <a:t>Exercise &amp; Bed Rest</a:t>
            </a:r>
          </a:p>
        </p:txBody>
      </p:sp>
      <p:sp>
        <p:nvSpPr>
          <p:cNvPr id="17413"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mtClean="0"/>
              <a:t>Advice to stay active:</a:t>
            </a:r>
          </a:p>
          <a:p>
            <a:pPr lvl="1" eaLnBrk="1" hangingPunct="1">
              <a:lnSpc>
                <a:spcPct val="90000"/>
              </a:lnSpc>
            </a:pPr>
            <a:r>
              <a:rPr lang="en-US" smtClean="0"/>
              <a:t>‘There is no evidence that advice to stay active is harmful for either acute low back pain or sciatica.’</a:t>
            </a:r>
          </a:p>
          <a:p>
            <a:pPr lvl="1" eaLnBrk="1" hangingPunct="1">
              <a:lnSpc>
                <a:spcPct val="90000"/>
              </a:lnSpc>
            </a:pPr>
            <a:r>
              <a:rPr lang="en-US" smtClean="0"/>
              <a:t>Hurt does not equal harm</a:t>
            </a:r>
          </a:p>
          <a:p>
            <a:pPr eaLnBrk="1" hangingPunct="1">
              <a:lnSpc>
                <a:spcPct val="90000"/>
              </a:lnSpc>
            </a:pPr>
            <a:r>
              <a:rPr lang="en-US" smtClean="0"/>
              <a:t>One or two days of bed rest if necessary</a:t>
            </a:r>
          </a:p>
          <a:p>
            <a:pPr eaLnBrk="1" hangingPunct="1">
              <a:lnSpc>
                <a:spcPct val="90000"/>
              </a:lnSpc>
            </a:pPr>
            <a:r>
              <a:rPr lang="en-US" smtClean="0"/>
              <a:t>Light activity, avoiding heavy lifting, bending or twisting (ie. walking)</a:t>
            </a:r>
          </a:p>
          <a:p>
            <a:pPr eaLnBrk="1" hangingPunct="1">
              <a:lnSpc>
                <a:spcPct val="90000"/>
              </a:lnSpc>
            </a:pPr>
            <a:r>
              <a:rPr lang="en-US" smtClean="0"/>
              <a:t>No data on any particular exercises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a:latin typeface="Times New Roman" pitchFamily="18" charset="0"/>
              </a:rPr>
              <a:t>3/4/03</a:t>
            </a:r>
          </a:p>
        </p:txBody>
      </p:sp>
      <p:sp>
        <p:nvSpPr>
          <p:cNvPr id="18435"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32770" name="Rectangle 2"/>
          <p:cNvSpPr>
            <a:spLocks noGrp="1" noChangeArrowheads="1"/>
          </p:cNvSpPr>
          <p:nvPr>
            <p:ph type="title"/>
          </p:nvPr>
        </p:nvSpPr>
        <p:spPr/>
        <p:txBody>
          <a:bodyPr/>
          <a:lstStyle/>
          <a:p>
            <a:pPr eaLnBrk="1" hangingPunct="1">
              <a:defRPr/>
            </a:pPr>
            <a:r>
              <a:rPr lang="en-US" smtClean="0"/>
              <a:t>Massage &amp; Physical Therapy</a:t>
            </a:r>
          </a:p>
        </p:txBody>
      </p:sp>
      <p:sp>
        <p:nvSpPr>
          <p:cNvPr id="18437" name="Rectangle 3"/>
          <p:cNvSpPr>
            <a:spLocks noGrp="1" noChangeArrowheads="1"/>
          </p:cNvSpPr>
          <p:nvPr>
            <p:ph type="body" idx="1"/>
          </p:nvPr>
        </p:nvSpPr>
        <p:spPr/>
        <p:txBody>
          <a:bodyPr/>
          <a:lstStyle/>
          <a:p>
            <a:pPr eaLnBrk="1" hangingPunct="1"/>
            <a:r>
              <a:rPr lang="en-US" smtClean="0"/>
              <a:t>Might be beneficial</a:t>
            </a:r>
          </a:p>
          <a:p>
            <a:pPr eaLnBrk="1" hangingPunct="1"/>
            <a:r>
              <a:rPr lang="en-US" smtClean="0"/>
              <a:t>More quality research is needed</a:t>
            </a:r>
          </a:p>
          <a:p>
            <a:pPr eaLnBrk="1" hangingPunct="1"/>
            <a:r>
              <a:rPr lang="en-US" smtClean="0"/>
              <a:t>Different types of massage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a:latin typeface="Times New Roman" pitchFamily="18" charset="0"/>
              </a:rPr>
              <a:t>3/4/03</a:t>
            </a:r>
          </a:p>
        </p:txBody>
      </p:sp>
      <p:sp>
        <p:nvSpPr>
          <p:cNvPr id="19459"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33794" name="Rectangle 2"/>
          <p:cNvSpPr>
            <a:spLocks noGrp="1" noChangeArrowheads="1"/>
          </p:cNvSpPr>
          <p:nvPr>
            <p:ph type="title"/>
          </p:nvPr>
        </p:nvSpPr>
        <p:spPr/>
        <p:txBody>
          <a:bodyPr/>
          <a:lstStyle/>
          <a:p>
            <a:pPr eaLnBrk="1" hangingPunct="1">
              <a:defRPr/>
            </a:pPr>
            <a:r>
              <a:rPr lang="en-US" smtClean="0"/>
              <a:t>Acupuncture</a:t>
            </a:r>
          </a:p>
        </p:txBody>
      </p:sp>
      <p:sp>
        <p:nvSpPr>
          <p:cNvPr id="19461" name="Rectangle 3"/>
          <p:cNvSpPr>
            <a:spLocks noGrp="1" noChangeArrowheads="1"/>
          </p:cNvSpPr>
          <p:nvPr>
            <p:ph type="body" idx="1"/>
          </p:nvPr>
        </p:nvSpPr>
        <p:spPr/>
        <p:txBody>
          <a:bodyPr/>
          <a:lstStyle/>
          <a:p>
            <a:pPr eaLnBrk="1" hangingPunct="1"/>
            <a:r>
              <a:rPr lang="en-US" smtClean="0"/>
              <a:t>Very little quality research and data</a:t>
            </a:r>
          </a:p>
          <a:p>
            <a:pPr eaLnBrk="1" hangingPunct="1"/>
            <a:r>
              <a:rPr lang="en-US" smtClean="0"/>
              <a:t>Seems to indicate that acupuncture is not effective for the treatment of back pain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a:latin typeface="Times New Roman" pitchFamily="18" charset="0"/>
              </a:rPr>
              <a:t>3/4/03</a:t>
            </a:r>
          </a:p>
        </p:txBody>
      </p:sp>
      <p:sp>
        <p:nvSpPr>
          <p:cNvPr id="20483"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35842" name="Rectangle 2"/>
          <p:cNvSpPr>
            <a:spLocks noGrp="1" noChangeArrowheads="1"/>
          </p:cNvSpPr>
          <p:nvPr>
            <p:ph type="title"/>
          </p:nvPr>
        </p:nvSpPr>
        <p:spPr/>
        <p:txBody>
          <a:bodyPr/>
          <a:lstStyle/>
          <a:p>
            <a:pPr eaLnBrk="1" hangingPunct="1">
              <a:defRPr/>
            </a:pPr>
            <a:r>
              <a:rPr lang="en-US" smtClean="0"/>
              <a:t>Other Modalities</a:t>
            </a:r>
          </a:p>
        </p:txBody>
      </p:sp>
      <p:sp>
        <p:nvSpPr>
          <p:cNvPr id="20485" name="Rectangle 3"/>
          <p:cNvSpPr>
            <a:spLocks noGrp="1" noChangeArrowheads="1"/>
          </p:cNvSpPr>
          <p:nvPr>
            <p:ph type="body" idx="1"/>
          </p:nvPr>
        </p:nvSpPr>
        <p:spPr/>
        <p:txBody>
          <a:bodyPr/>
          <a:lstStyle/>
          <a:p>
            <a:pPr eaLnBrk="1" hangingPunct="1"/>
            <a:r>
              <a:rPr lang="en-US" smtClean="0"/>
              <a:t>Back Brace/Corset/Lumbar Support:</a:t>
            </a:r>
          </a:p>
          <a:p>
            <a:pPr eaLnBrk="1" hangingPunct="1"/>
            <a:r>
              <a:rPr lang="en-US" smtClean="0"/>
              <a:t>Traction:</a:t>
            </a:r>
          </a:p>
          <a:p>
            <a:pPr eaLnBrk="1" hangingPunct="1"/>
            <a:r>
              <a:rPr lang="en-US" smtClean="0"/>
              <a:t>Injections: Inconclusive evidence</a:t>
            </a:r>
          </a:p>
          <a:p>
            <a:pPr eaLnBrk="1" hangingPunct="1"/>
            <a:r>
              <a:rPr lang="en-US" smtClean="0"/>
              <a:t>TENS:</a:t>
            </a:r>
          </a:p>
          <a:p>
            <a:pPr eaLnBrk="1" hangingPunct="1"/>
            <a:r>
              <a:rPr lang="en-US" smtClean="0"/>
              <a:t>Hot/</a:t>
            </a:r>
            <a:r>
              <a:rPr lang="en-US" u="sng" smtClean="0"/>
              <a:t>Cold</a:t>
            </a:r>
            <a:r>
              <a:rPr lang="en-US" smtClean="0"/>
              <a:t>:</a:t>
            </a:r>
          </a:p>
          <a:p>
            <a:pPr eaLnBrk="1" hangingPunct="1"/>
            <a:r>
              <a:rPr lang="en-US" smtClean="0"/>
              <a:t>Ultrasound:</a:t>
            </a:r>
          </a:p>
          <a:p>
            <a:pPr eaLnBrk="1" hangingPunct="1"/>
            <a:endParaRPr lang="en-US" smtClean="0"/>
          </a:p>
          <a:p>
            <a:pPr eaLnBrk="1" hangingPunct="1"/>
            <a:endParaRPr lang="en-US" smtClean="0"/>
          </a:p>
        </p:txBody>
      </p:sp>
      <p:pic>
        <p:nvPicPr>
          <p:cNvPr id="20486" name="Picture 4" descr="C:\Program Files\Common Files\Microsoft Shared\Clipart\cagcat50\BD00028_.WMF"/>
          <p:cNvPicPr>
            <a:picLocks noChangeAspect="1" noChangeArrowheads="1"/>
          </p:cNvPicPr>
          <p:nvPr/>
        </p:nvPicPr>
        <p:blipFill>
          <a:blip r:embed="rId2"/>
          <a:srcRect/>
          <a:stretch>
            <a:fillRect/>
          </a:stretch>
        </p:blipFill>
        <p:spPr bwMode="auto">
          <a:xfrm>
            <a:off x="5943600" y="4191000"/>
            <a:ext cx="1965325" cy="19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a:latin typeface="Times New Roman" pitchFamily="18" charset="0"/>
              </a:rPr>
              <a:t>3/4/03</a:t>
            </a:r>
          </a:p>
        </p:txBody>
      </p:sp>
      <p:sp>
        <p:nvSpPr>
          <p:cNvPr id="22531" name="Footer Placeholder 4"/>
          <p:cNvSpPr>
            <a:spLocks noGrp="1"/>
          </p:cNvSpPr>
          <p:nvPr>
            <p:ph type="ftr" sz="quarter" idx="11"/>
          </p:nvPr>
        </p:nvSpPr>
        <p:spPr>
          <a:noFill/>
        </p:spPr>
        <p:txBody>
          <a:bodyPr/>
          <a:lstStyle/>
          <a:p>
            <a:r>
              <a:rPr lang="en-US">
                <a:latin typeface="Times New Roman" pitchFamily="18" charset="0"/>
              </a:rPr>
              <a:t>Steven Stoltz, M.D.</a:t>
            </a:r>
          </a:p>
        </p:txBody>
      </p:sp>
      <p:sp>
        <p:nvSpPr>
          <p:cNvPr id="46082" name="Rectangle 2"/>
          <p:cNvSpPr>
            <a:spLocks noGrp="1" noChangeArrowheads="1"/>
          </p:cNvSpPr>
          <p:nvPr>
            <p:ph type="title"/>
          </p:nvPr>
        </p:nvSpPr>
        <p:spPr/>
        <p:txBody>
          <a:bodyPr/>
          <a:lstStyle/>
          <a:p>
            <a:pPr eaLnBrk="1" hangingPunct="1">
              <a:defRPr/>
            </a:pPr>
            <a:r>
              <a:rPr lang="en-US" smtClean="0"/>
              <a:t>Role of X-rays (Radiology)</a:t>
            </a:r>
          </a:p>
        </p:txBody>
      </p:sp>
      <p:sp>
        <p:nvSpPr>
          <p:cNvPr id="22533" name="Rectangle 3"/>
          <p:cNvSpPr>
            <a:spLocks noGrp="1" noChangeArrowheads="1"/>
          </p:cNvSpPr>
          <p:nvPr>
            <p:ph type="body" idx="1"/>
          </p:nvPr>
        </p:nvSpPr>
        <p:spPr/>
        <p:txBody>
          <a:bodyPr/>
          <a:lstStyle/>
          <a:p>
            <a:pPr eaLnBrk="1" hangingPunct="1"/>
            <a:r>
              <a:rPr lang="en-US" smtClean="0"/>
              <a:t>Usually unnecessary and not helpful</a:t>
            </a:r>
          </a:p>
          <a:p>
            <a:pPr eaLnBrk="1" hangingPunct="1"/>
            <a:r>
              <a:rPr lang="en-US" smtClean="0"/>
              <a:t>Plain X-ray:</a:t>
            </a:r>
          </a:p>
          <a:p>
            <a:pPr lvl="1" eaLnBrk="1" hangingPunct="1"/>
            <a:r>
              <a:rPr lang="en-US" smtClean="0"/>
              <a:t>Age&gt;50 years</a:t>
            </a:r>
          </a:p>
          <a:p>
            <a:pPr lvl="1" eaLnBrk="1" hangingPunct="1"/>
            <a:r>
              <a:rPr lang="en-US" smtClean="0"/>
              <a:t>No improvement after 6 weeks</a:t>
            </a:r>
          </a:p>
          <a:p>
            <a:pPr lvl="1" eaLnBrk="1" hangingPunct="1"/>
            <a:r>
              <a:rPr lang="en-US" smtClean="0"/>
              <a:t>Other worrisome findings</a:t>
            </a:r>
          </a:p>
          <a:p>
            <a:pPr eaLnBrk="1" hangingPunct="1"/>
            <a:r>
              <a:rPr lang="en-US" smtClean="0"/>
              <a:t>MRI:</a:t>
            </a:r>
          </a:p>
          <a:p>
            <a:pPr lvl="1" eaLnBrk="1" hangingPunct="1"/>
            <a:r>
              <a:rPr lang="en-US" smtClean="0"/>
              <a:t>After 6 weeks if have sciatica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ea typeface="ＭＳ Ｐゴシック" pitchFamily="34" charset="-128"/>
              </a:rPr>
              <a:t>Treatment of Back Pain</a:t>
            </a:r>
          </a:p>
        </p:txBody>
      </p:sp>
      <p:sp>
        <p:nvSpPr>
          <p:cNvPr id="29699" name="Rectangle 3"/>
          <p:cNvSpPr>
            <a:spLocks noGrp="1" noChangeArrowheads="1"/>
          </p:cNvSpPr>
          <p:nvPr>
            <p:ph type="body" idx="1"/>
          </p:nvPr>
        </p:nvSpPr>
        <p:spPr>
          <a:xfrm>
            <a:off x="457200" y="1600200"/>
            <a:ext cx="8229600" cy="5029200"/>
          </a:xfrm>
        </p:spPr>
        <p:txBody>
          <a:bodyPr/>
          <a:lstStyle/>
          <a:p>
            <a:pPr eaLnBrk="1" hangingPunct="1"/>
            <a:r>
              <a:rPr lang="en-US" smtClean="0">
                <a:ea typeface="ＭＳ Ｐゴシック" pitchFamily="34" charset="-128"/>
              </a:rPr>
              <a:t>Walking is best exercise</a:t>
            </a:r>
          </a:p>
          <a:p>
            <a:pPr eaLnBrk="1" hangingPunct="1"/>
            <a:r>
              <a:rPr lang="en-US" smtClean="0">
                <a:ea typeface="ＭＳ Ｐゴシック" pitchFamily="34" charset="-128"/>
              </a:rPr>
              <a:t>Physical therapy for core stabilization</a:t>
            </a:r>
          </a:p>
          <a:p>
            <a:pPr eaLnBrk="1" hangingPunct="1"/>
            <a:r>
              <a:rPr lang="en-US" smtClean="0">
                <a:ea typeface="ＭＳ Ｐゴシック" pitchFamily="34" charset="-128"/>
              </a:rPr>
              <a:t>Spinal manipulation &amp; manual therapy</a:t>
            </a:r>
          </a:p>
          <a:p>
            <a:pPr eaLnBrk="1" hangingPunct="1"/>
            <a:r>
              <a:rPr lang="en-US" smtClean="0">
                <a:ea typeface="ＭＳ Ｐゴシック" pitchFamily="34" charset="-128"/>
              </a:rPr>
              <a:t>Analgesics like acetaminophen, NSAID</a:t>
            </a:r>
            <a:r>
              <a:rPr lang="ja-JP" altLang="en-US" smtClean="0">
                <a:ea typeface="ＭＳ Ｐゴシック" pitchFamily="34" charset="-128"/>
              </a:rPr>
              <a:t>’</a:t>
            </a:r>
            <a:r>
              <a:rPr lang="en-US" altLang="ja-JP" smtClean="0">
                <a:ea typeface="ＭＳ Ｐゴシック" pitchFamily="34" charset="-128"/>
              </a:rPr>
              <a:t>S, antidepressants</a:t>
            </a:r>
          </a:p>
          <a:p>
            <a:pPr eaLnBrk="1" hangingPunct="1"/>
            <a:r>
              <a:rPr lang="en-US" smtClean="0">
                <a:ea typeface="ＭＳ Ｐゴシック" pitchFamily="34" charset="-128"/>
              </a:rPr>
              <a:t>Application of heat or ice</a:t>
            </a:r>
          </a:p>
          <a:p>
            <a:pPr eaLnBrk="1" hangingPunct="1"/>
            <a:r>
              <a:rPr lang="en-US" smtClean="0">
                <a:ea typeface="ＭＳ Ｐゴシック" pitchFamily="34" charset="-128"/>
              </a:rPr>
              <a:t>Acupuncture</a:t>
            </a:r>
          </a:p>
          <a:p>
            <a:pPr eaLnBrk="1" hangingPunct="1"/>
            <a:r>
              <a:rPr lang="en-US" smtClean="0">
                <a:ea typeface="ＭＳ Ｐゴシック" pitchFamily="34" charset="-128"/>
              </a:rPr>
              <a:t>Corticosteroid injections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p:txBody>
          <a:bodyPr/>
          <a:lstStyle/>
          <a:p>
            <a:pPr eaLnBrk="1" hangingPunct="1"/>
            <a:r>
              <a:rPr lang="en-US" smtClean="0">
                <a:ea typeface="ＭＳ Ｐゴシック" pitchFamily="34" charset="-128"/>
              </a:rPr>
              <a:t>Discectomy</a:t>
            </a:r>
          </a:p>
        </p:txBody>
      </p:sp>
      <p:sp>
        <p:nvSpPr>
          <p:cNvPr id="38915" name="Rectangle 9"/>
          <p:cNvSpPr>
            <a:spLocks noGrp="1" noChangeArrowheads="1"/>
          </p:cNvSpPr>
          <p:nvPr>
            <p:ph type="body" sz="half" idx="1"/>
          </p:nvPr>
        </p:nvSpPr>
        <p:spPr>
          <a:xfrm>
            <a:off x="152400" y="1600200"/>
            <a:ext cx="4343400" cy="5105400"/>
          </a:xfrm>
        </p:spPr>
        <p:txBody>
          <a:bodyPr/>
          <a:lstStyle/>
          <a:p>
            <a:pPr eaLnBrk="1" hangingPunct="1"/>
            <a:r>
              <a:rPr lang="en-US" sz="2800" smtClean="0">
                <a:ea typeface="ＭＳ Ｐゴシック" pitchFamily="34" charset="-128"/>
              </a:rPr>
              <a:t>A scope is inserted through a small cannula to inspect disc surface</a:t>
            </a:r>
          </a:p>
          <a:p>
            <a:pPr eaLnBrk="1" hangingPunct="1"/>
            <a:r>
              <a:rPr lang="en-US" sz="2800" smtClean="0">
                <a:ea typeface="ＭＳ Ｐゴシック" pitchFamily="34" charset="-128"/>
              </a:rPr>
              <a:t>Peri-annular fat is removed &amp; small capillaries are cauterized</a:t>
            </a:r>
          </a:p>
          <a:p>
            <a:pPr eaLnBrk="1" hangingPunct="1"/>
            <a:r>
              <a:rPr lang="en-US" sz="2800" smtClean="0">
                <a:ea typeface="ＭＳ Ｐゴシック" pitchFamily="34" charset="-128"/>
              </a:rPr>
              <a:t>Small nerves in the annular fat can be removed with peri-annular tissue</a:t>
            </a:r>
          </a:p>
        </p:txBody>
      </p:sp>
      <p:pic>
        <p:nvPicPr>
          <p:cNvPr id="38916" name="Picture 7" descr="Selective discectomy"/>
          <p:cNvPicPr>
            <a:picLocks noGrp="1" noChangeAspect="1" noChangeArrowheads="1"/>
          </p:cNvPicPr>
          <p:nvPr>
            <p:ph sz="half" idx="2"/>
          </p:nvPr>
        </p:nvPicPr>
        <p:blipFill>
          <a:blip r:embed="rId2"/>
          <a:srcRect/>
          <a:stretch>
            <a:fillRect/>
          </a:stretch>
        </p:blipFill>
        <p:spPr>
          <a:xfrm>
            <a:off x="4724400" y="1981200"/>
            <a:ext cx="4267200" cy="3427413"/>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ea typeface="ＭＳ Ｐゴシック" pitchFamily="34" charset="-128"/>
              </a:rPr>
              <a:t>Gabapentin (Neurontin)</a:t>
            </a:r>
          </a:p>
        </p:txBody>
      </p:sp>
      <p:sp>
        <p:nvSpPr>
          <p:cNvPr id="48131" name="Rectangle 3"/>
          <p:cNvSpPr>
            <a:spLocks noGrp="1" noChangeArrowheads="1"/>
          </p:cNvSpPr>
          <p:nvPr>
            <p:ph type="body" idx="1"/>
          </p:nvPr>
        </p:nvSpPr>
        <p:spPr>
          <a:xfrm>
            <a:off x="0" y="1600200"/>
            <a:ext cx="9144000" cy="4525963"/>
          </a:xfrm>
        </p:spPr>
        <p:txBody>
          <a:bodyPr/>
          <a:lstStyle/>
          <a:p>
            <a:pPr eaLnBrk="1" hangingPunct="1"/>
            <a:r>
              <a:rPr lang="en-US" sz="2800" smtClean="0">
                <a:ea typeface="ＭＳ Ｐゴシック" pitchFamily="34" charset="-128"/>
              </a:rPr>
              <a:t>MOA: a 2-delta ca+ channel subunit modulator</a:t>
            </a:r>
          </a:p>
          <a:p>
            <a:pPr eaLnBrk="1" hangingPunct="1"/>
            <a:r>
              <a:rPr lang="en-US" sz="2800" smtClean="0">
                <a:ea typeface="ＭＳ Ｐゴシック" pitchFamily="34" charset="-128"/>
              </a:rPr>
              <a:t>Uses: Peripheral neuropathic pain, phantom limb pain, CRPS, post herptic &amp; trigeminal  neuralgia.</a:t>
            </a:r>
          </a:p>
          <a:p>
            <a:pPr eaLnBrk="1" hangingPunct="1"/>
            <a:r>
              <a:rPr lang="en-US" sz="2800" smtClean="0">
                <a:ea typeface="ＭＳ Ｐゴシック" pitchFamily="34" charset="-128"/>
              </a:rPr>
              <a:t>Doses: adjust for elderly &amp; renal failure</a:t>
            </a:r>
          </a:p>
          <a:p>
            <a:pPr eaLnBrk="1" hangingPunct="1">
              <a:buFontTx/>
              <a:buNone/>
            </a:pPr>
            <a:r>
              <a:rPr lang="en-US" sz="2800" smtClean="0">
                <a:ea typeface="ＭＳ Ｐゴシック" pitchFamily="34" charset="-128"/>
              </a:rPr>
              <a:t> -range 300- 3600 mg /day divided in 3-4 doses</a:t>
            </a:r>
          </a:p>
          <a:p>
            <a:pPr eaLnBrk="1" hangingPunct="1"/>
            <a:r>
              <a:rPr lang="en-US" sz="2800" smtClean="0">
                <a:ea typeface="ＭＳ Ｐゴシック" pitchFamily="34" charset="-128"/>
              </a:rPr>
              <a:t> Somnolance, dizziness, constipation, fatigue, peripheral edema, difficulty concentrating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ea typeface="ＭＳ Ｐゴシック" pitchFamily="34" charset="-128"/>
              </a:rPr>
              <a:t>Tricyclic antidepressants</a:t>
            </a:r>
          </a:p>
        </p:txBody>
      </p:sp>
      <p:sp>
        <p:nvSpPr>
          <p:cNvPr id="51203" name="Rectangle 3"/>
          <p:cNvSpPr>
            <a:spLocks noGrp="1" noChangeArrowheads="1"/>
          </p:cNvSpPr>
          <p:nvPr>
            <p:ph type="body" idx="1"/>
          </p:nvPr>
        </p:nvSpPr>
        <p:spPr/>
        <p:txBody>
          <a:bodyPr/>
          <a:lstStyle/>
          <a:p>
            <a:pPr eaLnBrk="1" hangingPunct="1"/>
            <a:r>
              <a:rPr lang="en-US" sz="2800" smtClean="0">
                <a:ea typeface="ＭＳ Ｐゴシック" pitchFamily="34" charset="-128"/>
              </a:rPr>
              <a:t>MoA: inhibits re-uptake of NE, SE, antihistamine</a:t>
            </a:r>
          </a:p>
          <a:p>
            <a:pPr eaLnBrk="1" hangingPunct="1"/>
            <a:r>
              <a:rPr lang="en-US" sz="2800" smtClean="0">
                <a:ea typeface="ＭＳ Ｐゴシック" pitchFamily="34" charset="-128"/>
              </a:rPr>
              <a:t>Pain indications: Painful neuropathies, Phantom limb pain, migraine prevention</a:t>
            </a:r>
          </a:p>
          <a:p>
            <a:pPr eaLnBrk="1" hangingPunct="1"/>
            <a:r>
              <a:rPr lang="en-US" sz="2800" smtClean="0">
                <a:ea typeface="ＭＳ Ｐゴシック" pitchFamily="34" charset="-128"/>
              </a:rPr>
              <a:t>Dose: start low &amp; adjust every 2- 3 days</a:t>
            </a:r>
          </a:p>
          <a:p>
            <a:pPr eaLnBrk="1" hangingPunct="1"/>
            <a:r>
              <a:rPr lang="en-US" sz="2800" smtClean="0">
                <a:ea typeface="ＭＳ Ｐゴシック" pitchFamily="34" charset="-128"/>
              </a:rPr>
              <a:t>Drug interactions</a:t>
            </a:r>
          </a:p>
          <a:p>
            <a:pPr eaLnBrk="1" hangingPunct="1">
              <a:buFontTx/>
              <a:buNone/>
            </a:pPr>
            <a:r>
              <a:rPr lang="en-US" sz="2800" smtClean="0">
                <a:ea typeface="ＭＳ Ｐゴシック" pitchFamily="34" charset="-128"/>
              </a:rPr>
              <a:t> - caution with other anticholinergics/serotonergics</a:t>
            </a:r>
          </a:p>
          <a:p>
            <a:pPr eaLnBrk="1" hangingPunct="1">
              <a:buFontTx/>
              <a:buNone/>
            </a:pPr>
            <a:r>
              <a:rPr lang="en-US" sz="2800" smtClean="0">
                <a:ea typeface="ＭＳ Ｐゴシック" pitchFamily="34" charset="-128"/>
              </a:rPr>
              <a:t> - CYP2D6 substrate ( all TCA</a:t>
            </a:r>
            <a:r>
              <a:rPr lang="ja-JP" altLang="en-US" sz="2800" smtClean="0">
                <a:ea typeface="ＭＳ Ｐゴシック" pitchFamily="34" charset="-128"/>
              </a:rPr>
              <a:t>’</a:t>
            </a:r>
            <a:r>
              <a:rPr lang="en-US" altLang="ja-JP" sz="2800" smtClean="0">
                <a:ea typeface="ＭＳ Ｐゴシック" pitchFamily="34" charset="-128"/>
              </a:rPr>
              <a:t>s)</a:t>
            </a:r>
          </a:p>
          <a:p>
            <a:pPr eaLnBrk="1" hangingPunct="1">
              <a:buFontTx/>
              <a:buNone/>
            </a:pPr>
            <a:r>
              <a:rPr lang="en-US" sz="2800" smtClean="0">
                <a:ea typeface="ＭＳ Ｐゴシック" pitchFamily="34" charset="-128"/>
              </a:rPr>
              <a:t> - CYP3A4 substrate ( Elavil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ea typeface="ＭＳ Ｐゴシック" pitchFamily="34" charset="-128"/>
              </a:rPr>
              <a:t>Muscle Relaxants</a:t>
            </a:r>
          </a:p>
        </p:txBody>
      </p:sp>
      <p:sp>
        <p:nvSpPr>
          <p:cNvPr id="55299" name="Rectangle 3"/>
          <p:cNvSpPr>
            <a:spLocks noGrp="1" noChangeArrowheads="1"/>
          </p:cNvSpPr>
          <p:nvPr>
            <p:ph type="body" idx="1"/>
          </p:nvPr>
        </p:nvSpPr>
        <p:spPr>
          <a:xfrm>
            <a:off x="0" y="1600200"/>
            <a:ext cx="9144000" cy="5105400"/>
          </a:xfrm>
        </p:spPr>
        <p:txBody>
          <a:bodyPr/>
          <a:lstStyle/>
          <a:p>
            <a:pPr eaLnBrk="1" hangingPunct="1"/>
            <a:r>
              <a:rPr lang="en-US" smtClean="0">
                <a:ea typeface="ＭＳ Ｐゴシック" pitchFamily="34" charset="-128"/>
              </a:rPr>
              <a:t>Heterogenous group of medications:</a:t>
            </a:r>
          </a:p>
          <a:p>
            <a:pPr eaLnBrk="1" hangingPunct="1">
              <a:buFontTx/>
              <a:buNone/>
            </a:pPr>
            <a:r>
              <a:rPr lang="en-US" smtClean="0">
                <a:ea typeface="ＭＳ Ｐゴシック" pitchFamily="34" charset="-128"/>
              </a:rPr>
              <a:t> - Spasticity from upper motor neuron syndrome</a:t>
            </a:r>
          </a:p>
          <a:p>
            <a:pPr eaLnBrk="1" hangingPunct="1">
              <a:buFontTx/>
              <a:buNone/>
            </a:pPr>
            <a:r>
              <a:rPr lang="en-US" smtClean="0">
                <a:ea typeface="ＭＳ Ｐゴシック" pitchFamily="34" charset="-128"/>
              </a:rPr>
              <a:t> - Muscular pain &amp; / or spasm from peripheral musculoskeletal condition.</a:t>
            </a:r>
          </a:p>
          <a:p>
            <a:pPr eaLnBrk="1" hangingPunct="1">
              <a:buFontTx/>
              <a:buNone/>
            </a:pPr>
            <a:r>
              <a:rPr lang="en-US" smtClean="0">
                <a:ea typeface="ＭＳ Ｐゴシック" pitchFamily="34" charset="-128"/>
              </a:rPr>
              <a:t> - Dose : may dose 6-8 hrs ATC or give more hs if daytime drowsiness does not resolve ( e.g. Flexaril 10-30 mg po qhs )</a:t>
            </a:r>
          </a:p>
          <a:p>
            <a:pPr eaLnBrk="1" hangingPunct="1">
              <a:buFontTx/>
              <a:buNone/>
            </a:pPr>
            <a:r>
              <a:rPr lang="en-US" smtClean="0">
                <a:ea typeface="ＭＳ Ｐゴシック" pitchFamily="34" charset="-128"/>
              </a:rPr>
              <a:t>Side effects:Drowsiness,dizziness,blurred vision</a:t>
            </a:r>
          </a:p>
          <a:p>
            <a:pPr eaLnBrk="1" hangingPunct="1">
              <a:buFontTx/>
              <a:buNone/>
            </a:pPr>
            <a:r>
              <a:rPr lang="en-US" smtClean="0">
                <a:ea typeface="ＭＳ Ｐゴシック" pitchFamily="34" charset="-128"/>
              </a:rPr>
              <a:t>Drug interaction: Other CNS depressants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19600" y="274638"/>
            <a:ext cx="4267200" cy="5973762"/>
          </a:xfrm>
        </p:spPr>
        <p:txBody>
          <a:bodyPr/>
          <a:lstStyle/>
          <a:p>
            <a:pPr eaLnBrk="1" hangingPunct="1"/>
            <a:r>
              <a:rPr lang="fa-IR" sz="2800" smtClean="0"/>
              <a:t>قسمت عقب ستون فقرات ، شامل قوسهای مهره‌ای و هفت زائده است. و از داخل این قوس ، </a:t>
            </a:r>
            <a:r>
              <a:rPr lang="fa-IR" sz="2800" smtClean="0">
                <a:hlinkClick r:id="rId2" tooltip="نخاع"/>
              </a:rPr>
              <a:t>نخاع</a:t>
            </a:r>
            <a:r>
              <a:rPr lang="fa-IR" sz="2800" smtClean="0"/>
              <a:t> عبور می‌کند. عمل قسمت عقب ستون فقرات ، حفاظت از طناب نخاعی و اعصاب موجود در مجرای نخاعی و تثبیت ستون فقرات بوسیله اتصالات عضلات و رباطهاست. رشته‌های عصبی از بین مهره خارج شده و به مناطق مربوطه خود عصب دهی می‌کنند</a:t>
            </a:r>
            <a:endParaRPr lang="en-US" sz="2800" smtClean="0"/>
          </a:p>
        </p:txBody>
      </p:sp>
      <p:pic>
        <p:nvPicPr>
          <p:cNvPr id="4099" name="Content Placeholder 7" descr="dp_ligaments-BB.gif"/>
          <p:cNvPicPr>
            <a:picLocks noGrp="1" noChangeAspect="1"/>
          </p:cNvPicPr>
          <p:nvPr>
            <p:ph idx="1"/>
          </p:nvPr>
        </p:nvPicPr>
        <p:blipFill>
          <a:blip r:embed="rId3"/>
          <a:srcRect/>
          <a:stretch>
            <a:fillRect/>
          </a:stretch>
        </p:blipFill>
        <p:spPr>
          <a:xfrm>
            <a:off x="457200" y="914400"/>
            <a:ext cx="3962400" cy="51054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ea typeface="ＭＳ Ｐゴシック" pitchFamily="34" charset="-128"/>
              </a:rPr>
              <a:t>Tramadol ( Ultram ) </a:t>
            </a:r>
          </a:p>
        </p:txBody>
      </p:sp>
      <p:sp>
        <p:nvSpPr>
          <p:cNvPr id="61443" name="Rectangle 3"/>
          <p:cNvSpPr>
            <a:spLocks noGrp="1" noChangeArrowheads="1"/>
          </p:cNvSpPr>
          <p:nvPr>
            <p:ph type="body" idx="1"/>
          </p:nvPr>
        </p:nvSpPr>
        <p:spPr>
          <a:xfrm>
            <a:off x="152400" y="1600200"/>
            <a:ext cx="8839200" cy="5257800"/>
          </a:xfrm>
        </p:spPr>
        <p:txBody>
          <a:bodyPr/>
          <a:lstStyle/>
          <a:p>
            <a:pPr eaLnBrk="1" hangingPunct="1">
              <a:lnSpc>
                <a:spcPct val="90000"/>
              </a:lnSpc>
            </a:pPr>
            <a:r>
              <a:rPr lang="en-US" smtClean="0">
                <a:ea typeface="ＭＳ Ｐゴシック" pitchFamily="34" charset="-128"/>
              </a:rPr>
              <a:t>MoA : mu – opioid receptors, NE &amp; SE reuptake inhibitors</a:t>
            </a:r>
          </a:p>
          <a:p>
            <a:pPr eaLnBrk="1" hangingPunct="1">
              <a:lnSpc>
                <a:spcPct val="90000"/>
              </a:lnSpc>
            </a:pPr>
            <a:r>
              <a:rPr lang="en-US" smtClean="0">
                <a:ea typeface="ＭＳ Ｐゴシック" pitchFamily="34" charset="-128"/>
              </a:rPr>
              <a:t>Mixed mild to moderate pain</a:t>
            </a:r>
          </a:p>
          <a:p>
            <a:pPr eaLnBrk="1" hangingPunct="1">
              <a:lnSpc>
                <a:spcPct val="90000"/>
              </a:lnSpc>
            </a:pPr>
            <a:r>
              <a:rPr lang="en-US" smtClean="0">
                <a:ea typeface="ＭＳ Ｐゴシック" pitchFamily="34" charset="-128"/>
              </a:rPr>
              <a:t>Side effects: dizziness, nausea, constipation, somnolence, sweating, pruritus, sz, serotonergic syndrome</a:t>
            </a:r>
          </a:p>
          <a:p>
            <a:pPr eaLnBrk="1" hangingPunct="1">
              <a:lnSpc>
                <a:spcPct val="90000"/>
              </a:lnSpc>
            </a:pPr>
            <a:r>
              <a:rPr lang="en-US" smtClean="0">
                <a:ea typeface="ＭＳ Ｐゴシック" pitchFamily="34" charset="-128"/>
              </a:rPr>
              <a:t>Maximum dose: 400 mg / day</a:t>
            </a:r>
          </a:p>
          <a:p>
            <a:pPr eaLnBrk="1" hangingPunct="1">
              <a:lnSpc>
                <a:spcPct val="90000"/>
              </a:lnSpc>
            </a:pPr>
            <a:r>
              <a:rPr lang="en-US" smtClean="0">
                <a:ea typeface="ＭＳ Ｐゴシック" pitchFamily="34" charset="-128"/>
              </a:rPr>
              <a:t>10-20% pt. lack CYP2D6 needed to form MI   ( metabolite ) impact or efficacy &amp; safety</a:t>
            </a:r>
          </a:p>
          <a:p>
            <a:pPr eaLnBrk="1" hangingPunct="1">
              <a:lnSpc>
                <a:spcPct val="90000"/>
              </a:lnSpc>
            </a:pPr>
            <a:r>
              <a:rPr lang="en-US" smtClean="0">
                <a:ea typeface="ＭＳ Ｐゴシック" pitchFamily="34" charset="-128"/>
              </a:rPr>
              <a:t>Dose conversion: 50 mg = codeine 30 mg.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ift-right&amp;wrong"/>
          <p:cNvPicPr>
            <a:picLocks noChangeAspect="1" noChangeArrowheads="1"/>
          </p:cNvPicPr>
          <p:nvPr/>
        </p:nvPicPr>
        <p:blipFill>
          <a:blip r:embed="rId2"/>
          <a:srcRect/>
          <a:stretch>
            <a:fillRect/>
          </a:stretch>
        </p:blipFill>
        <p:spPr bwMode="auto">
          <a:xfrm>
            <a:off x="990600" y="1981200"/>
            <a:ext cx="7239000" cy="4572000"/>
          </a:xfrm>
          <a:prstGeom prst="rect">
            <a:avLst/>
          </a:prstGeom>
          <a:noFill/>
          <a:ln w="9525">
            <a:noFill/>
            <a:miter lim="800000"/>
            <a:headEnd/>
            <a:tailEnd/>
          </a:ln>
        </p:spPr>
      </p:pic>
      <p:sp>
        <p:nvSpPr>
          <p:cNvPr id="15363" name="WordArt 3" descr="Narrow vertical"/>
          <p:cNvSpPr>
            <a:spLocks noChangeArrowheads="1" noChangeShapeType="1" noTextEdit="1"/>
          </p:cNvSpPr>
          <p:nvPr/>
        </p:nvSpPr>
        <p:spPr bwMode="auto">
          <a:xfrm>
            <a:off x="381000" y="3581400"/>
            <a:ext cx="1133475" cy="1084263"/>
          </a:xfrm>
          <a:prstGeom prst="rect">
            <a:avLst/>
          </a:prstGeom>
        </p:spPr>
        <p:txBody>
          <a:bodyPr wrap="none" fromWordArt="1">
            <a:prstTxWarp prst="textCurveUp">
              <a:avLst>
                <a:gd name="adj" fmla="val 40356"/>
              </a:avLst>
            </a:prstTxWarp>
          </a:bodyPr>
          <a:lstStyle/>
          <a:p>
            <a:pPr algn="ctr" rtl="1"/>
            <a:r>
              <a:rPr lang="fa-I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mn-cs"/>
                <a:ea typeface="+mn-cs"/>
              </a:rPr>
              <a:t>غلط</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mn-cs"/>
              <a:ea typeface="+mn-cs"/>
            </a:endParaRPr>
          </a:p>
        </p:txBody>
      </p:sp>
      <p:sp>
        <p:nvSpPr>
          <p:cNvPr id="15364" name="WordArt 4" descr="Narrow vertical"/>
          <p:cNvSpPr>
            <a:spLocks noChangeArrowheads="1" noChangeShapeType="1" noTextEdit="1"/>
          </p:cNvSpPr>
          <p:nvPr/>
        </p:nvSpPr>
        <p:spPr bwMode="auto">
          <a:xfrm>
            <a:off x="6400800" y="3048000"/>
            <a:ext cx="981075" cy="1084263"/>
          </a:xfrm>
          <a:prstGeom prst="rect">
            <a:avLst/>
          </a:prstGeom>
        </p:spPr>
        <p:txBody>
          <a:bodyPr wrap="none" fromWordArt="1">
            <a:prstTxWarp prst="textCurveUp">
              <a:avLst>
                <a:gd name="adj" fmla="val 40356"/>
              </a:avLst>
            </a:prstTxWarp>
          </a:bodyPr>
          <a:lstStyle/>
          <a:p>
            <a:pPr algn="ctr" rtl="1"/>
            <a:r>
              <a:rPr lang="fa-I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mn-cs"/>
                <a:ea typeface="+mn-cs"/>
              </a:rPr>
              <a:t>صحیح</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mn-cs"/>
              <a:ea typeface="+mn-cs"/>
            </a:endParaRPr>
          </a:p>
        </p:txBody>
      </p:sp>
      <p:sp>
        <p:nvSpPr>
          <p:cNvPr id="15365" name="WordArt 5"/>
          <p:cNvSpPr>
            <a:spLocks noChangeArrowheads="1" noChangeShapeType="1" noTextEdit="1"/>
          </p:cNvSpPr>
          <p:nvPr/>
        </p:nvSpPr>
        <p:spPr bwMode="auto">
          <a:xfrm>
            <a:off x="1447800" y="838200"/>
            <a:ext cx="6172200" cy="685800"/>
          </a:xfrm>
          <a:prstGeom prst="rect">
            <a:avLst/>
          </a:prstGeom>
        </p:spPr>
        <p:txBody>
          <a:bodyPr wrap="none" fromWordArt="1">
            <a:prstTxWarp prst="textPlain">
              <a:avLst>
                <a:gd name="adj" fmla="val 50000"/>
              </a:avLst>
            </a:prstTxWarp>
          </a:bodyPr>
          <a:lstStyle/>
          <a:p>
            <a:pPr algn="ctr" rtl="1"/>
            <a:r>
              <a:rPr lang="fa-IR" sz="3600" kern="10">
                <a:ln w="9525">
                  <a:solidFill>
                    <a:srgbClr val="FFCC00"/>
                  </a:solidFill>
                  <a:round/>
                  <a:headEnd/>
                  <a:tailEnd/>
                </a:ln>
                <a:solidFill>
                  <a:srgbClr val="FF6600"/>
                </a:solidFill>
                <a:effectLst>
                  <a:outerShdw dist="563972" dir="14049741" sx="125000" sy="125000" algn="tl" rotWithShape="0">
                    <a:srgbClr val="C7DFD3">
                      <a:alpha val="79999"/>
                    </a:srgbClr>
                  </a:outerShdw>
                </a:effectLst>
                <a:latin typeface="Times New Roman"/>
                <a:cs typeface="Times New Roman"/>
              </a:rPr>
              <a:t>نحوه صحيح بلند كردن بار</a:t>
            </a:r>
            <a:endParaRPr lang="en-US" sz="3600" kern="10">
              <a:ln w="9525">
                <a:solidFill>
                  <a:srgbClr val="FFCC00"/>
                </a:solidFill>
                <a:round/>
                <a:headEnd/>
                <a:tailEnd/>
              </a:ln>
              <a:solidFill>
                <a:srgbClr val="FF6600"/>
              </a:solid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09775" y="2582863"/>
            <a:ext cx="5126038" cy="1662112"/>
            <a:chOff x="0" y="0"/>
            <a:chExt cx="3229" cy="1047"/>
          </a:xfrm>
        </p:grpSpPr>
        <p:sp>
          <p:nvSpPr>
            <p:cNvPr id="21512" name="Rectangle 3"/>
            <p:cNvSpPr>
              <a:spLocks noChangeArrowheads="1"/>
            </p:cNvSpPr>
            <p:nvPr/>
          </p:nvSpPr>
          <p:spPr bwMode="auto">
            <a:xfrm>
              <a:off x="0" y="0"/>
              <a:ext cx="3229" cy="0"/>
            </a:xfrm>
            <a:prstGeom prst="rect">
              <a:avLst/>
            </a:prstGeom>
            <a:noFill/>
            <a:ln w="9525">
              <a:noFill/>
              <a:miter lim="800000"/>
              <a:headEnd/>
              <a:tailEnd/>
            </a:ln>
          </p:spPr>
          <p:txBody>
            <a:bodyPr>
              <a:spAutoFit/>
            </a:bodyPr>
            <a:lstStyle/>
            <a:p>
              <a:endParaRPr lang="en-US"/>
            </a:p>
          </p:txBody>
        </p:sp>
        <p:sp>
          <p:nvSpPr>
            <p:cNvPr id="21513" name="Rectangle 4"/>
            <p:cNvSpPr>
              <a:spLocks noChangeArrowheads="1"/>
            </p:cNvSpPr>
            <p:nvPr/>
          </p:nvSpPr>
          <p:spPr bwMode="auto">
            <a:xfrm>
              <a:off x="0" y="0"/>
              <a:ext cx="3229" cy="1047"/>
            </a:xfrm>
            <a:prstGeom prst="rect">
              <a:avLst/>
            </a:prstGeom>
            <a:noFill/>
            <a:ln w="9525">
              <a:noFill/>
              <a:miter lim="800000"/>
              <a:headEnd/>
              <a:tailEnd/>
            </a:ln>
          </p:spPr>
          <p:txBody>
            <a:bodyPr/>
            <a:lstStyle/>
            <a:p>
              <a:r>
                <a:rPr lang="en-US"/>
                <a:t>  </a:t>
              </a:r>
              <a:r>
                <a:rPr lang="en-US" sz="10300"/>
                <a:t> </a:t>
              </a:r>
              <a:r>
                <a:rPr lang="en-US"/>
                <a:t>                         </a:t>
              </a:r>
            </a:p>
          </p:txBody>
        </p:sp>
      </p:grpSp>
      <p:pic>
        <p:nvPicPr>
          <p:cNvPr id="21507" name="Picture 5" descr="The average human torso weighs 105 pounds"/>
          <p:cNvPicPr>
            <a:picLocks noChangeAspect="1" noChangeArrowheads="1"/>
          </p:cNvPicPr>
          <p:nvPr/>
        </p:nvPicPr>
        <p:blipFill>
          <a:blip r:embed="rId3"/>
          <a:srcRect/>
          <a:stretch>
            <a:fillRect/>
          </a:stretch>
        </p:blipFill>
        <p:spPr bwMode="auto">
          <a:xfrm>
            <a:off x="5867400" y="2895600"/>
            <a:ext cx="2632075" cy="2535238"/>
          </a:xfrm>
          <a:prstGeom prst="rect">
            <a:avLst/>
          </a:prstGeom>
          <a:noFill/>
          <a:ln w="9525">
            <a:noFill/>
            <a:miter lim="800000"/>
            <a:headEnd/>
            <a:tailEnd/>
          </a:ln>
        </p:spPr>
      </p:pic>
      <p:sp>
        <p:nvSpPr>
          <p:cNvPr id="21508" name="Text Box 6"/>
          <p:cNvSpPr txBox="1">
            <a:spLocks noChangeArrowheads="1"/>
          </p:cNvSpPr>
          <p:nvPr/>
        </p:nvSpPr>
        <p:spPr bwMode="auto">
          <a:xfrm>
            <a:off x="1600200" y="1905000"/>
            <a:ext cx="4495800" cy="2647950"/>
          </a:xfrm>
          <a:prstGeom prst="rect">
            <a:avLst/>
          </a:prstGeom>
          <a:noFill/>
          <a:ln w="9525">
            <a:noFill/>
            <a:miter lim="800000"/>
            <a:headEnd/>
            <a:tailEnd/>
          </a:ln>
        </p:spPr>
        <p:txBody>
          <a:bodyPr>
            <a:spAutoFit/>
          </a:bodyPr>
          <a:lstStyle/>
          <a:p>
            <a:pPr>
              <a:spcBef>
                <a:spcPct val="50000"/>
              </a:spcBef>
            </a:pPr>
            <a:r>
              <a:rPr lang="en-US" b="1">
                <a:latin typeface="Comic Sans MS" pitchFamily="66" charset="0"/>
                <a:cs typeface="Arial" pitchFamily="34" charset="0"/>
              </a:rPr>
              <a:t>When you add in the 105 pounds of the average human upper torso, you see that lifting a ten pound object actually puts 1,150 pounds of pressure on the lower back.</a:t>
            </a:r>
            <a:r>
              <a:rPr lang="en-US">
                <a:cs typeface="Arial" pitchFamily="34" charset="0"/>
              </a:rPr>
              <a:t> </a:t>
            </a:r>
          </a:p>
        </p:txBody>
      </p:sp>
      <p:sp>
        <p:nvSpPr>
          <p:cNvPr id="49159" name="Text Box 7"/>
          <p:cNvSpPr txBox="1">
            <a:spLocks noChangeArrowheads="1"/>
          </p:cNvSpPr>
          <p:nvPr/>
        </p:nvSpPr>
        <p:spPr bwMode="auto">
          <a:xfrm>
            <a:off x="533400" y="762000"/>
            <a:ext cx="5943600" cy="701675"/>
          </a:xfrm>
          <a:prstGeom prst="rect">
            <a:avLst/>
          </a:prstGeom>
          <a:noFill/>
          <a:ln w="9525">
            <a:noFill/>
            <a:miter lim="800000"/>
            <a:headEnd/>
            <a:tailEnd/>
          </a:ln>
          <a:effectLst/>
        </p:spPr>
        <p:txBody>
          <a:bodyPr>
            <a:spAutoFit/>
          </a:bodyPr>
          <a:lstStyle/>
          <a:p>
            <a:pPr>
              <a:spcBef>
                <a:spcPct val="50000"/>
              </a:spcBef>
              <a:defRPr/>
            </a:pPr>
            <a:r>
              <a:rPr lang="en-US" sz="4000" b="1">
                <a:solidFill>
                  <a:srgbClr val="FF0000"/>
                </a:solidFill>
                <a:effectLst>
                  <a:outerShdw blurRad="38100" dist="38100" dir="2700000" algn="tl">
                    <a:srgbClr val="C0C0C0"/>
                  </a:outerShdw>
                </a:effectLst>
                <a:latin typeface="Comic Sans MS" pitchFamily="66" charset="0"/>
              </a:rPr>
              <a:t>It’s All Physics</a:t>
            </a:r>
          </a:p>
        </p:txBody>
      </p:sp>
      <p:sp>
        <p:nvSpPr>
          <p:cNvPr id="21510" name="Text Box 8"/>
          <p:cNvSpPr txBox="1">
            <a:spLocks noChangeArrowheads="1"/>
          </p:cNvSpPr>
          <p:nvPr/>
        </p:nvSpPr>
        <p:spPr bwMode="auto">
          <a:xfrm>
            <a:off x="4495800" y="4953000"/>
            <a:ext cx="990600" cy="457200"/>
          </a:xfrm>
          <a:prstGeom prst="rect">
            <a:avLst/>
          </a:prstGeom>
          <a:noFill/>
          <a:ln w="9525">
            <a:noFill/>
            <a:miter lim="800000"/>
            <a:headEnd/>
            <a:tailEnd/>
          </a:ln>
        </p:spPr>
        <p:txBody>
          <a:bodyPr>
            <a:spAutoFit/>
          </a:bodyPr>
          <a:lstStyle/>
          <a:p>
            <a:pPr>
              <a:spcBef>
                <a:spcPct val="50000"/>
              </a:spcBef>
            </a:pPr>
            <a:r>
              <a:rPr lang="en-US"/>
              <a:t>10lbs.</a:t>
            </a:r>
          </a:p>
        </p:txBody>
      </p:sp>
      <p:sp>
        <p:nvSpPr>
          <p:cNvPr id="21511" name="Line 9"/>
          <p:cNvSpPr>
            <a:spLocks noChangeShapeType="1"/>
          </p:cNvSpPr>
          <p:nvPr/>
        </p:nvSpPr>
        <p:spPr bwMode="auto">
          <a:xfrm>
            <a:off x="5410200" y="5181600"/>
            <a:ext cx="533400"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93-9\Low back pain\back07.jpg"/>
          <p:cNvPicPr>
            <a:picLocks noChangeAspect="1" noChangeArrowheads="1"/>
          </p:cNvPicPr>
          <p:nvPr/>
        </p:nvPicPr>
        <p:blipFill>
          <a:blip r:embed="rId2"/>
          <a:srcRect/>
          <a:stretch>
            <a:fillRect/>
          </a:stretch>
        </p:blipFill>
        <p:spPr bwMode="auto">
          <a:xfrm>
            <a:off x="2652713" y="571500"/>
            <a:ext cx="3838575" cy="5715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9" name="Rectangle 5"/>
          <p:cNvSpPr>
            <a:spLocks noGrp="1" noChangeArrowheads="1"/>
          </p:cNvSpPr>
          <p:nvPr>
            <p:ph type="title"/>
          </p:nvPr>
        </p:nvSpPr>
        <p:spPr bwMode="auto">
          <a:xfrm>
            <a:off x="685800" y="609600"/>
            <a:ext cx="77724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6600" b="1" smtClean="0">
                <a:effectLst>
                  <a:outerShdw blurRad="38100" dist="38100" dir="2700000" algn="tl">
                    <a:srgbClr val="C0C0C0"/>
                  </a:outerShdw>
                </a:effectLst>
                <a:latin typeface="Comic Sans MS" pitchFamily="66" charset="0"/>
              </a:rPr>
              <a:t>Water</a:t>
            </a:r>
          </a:p>
        </p:txBody>
      </p:sp>
      <p:sp>
        <p:nvSpPr>
          <p:cNvPr id="93190" name="Rectangle 6"/>
          <p:cNvSpPr>
            <a:spLocks noGrp="1" noChangeArrowheads="1"/>
          </p:cNvSpPr>
          <p:nvPr>
            <p:ph type="body" sz="half" idx="1"/>
          </p:nvPr>
        </p:nvSpPr>
        <p:spPr bwMode="auto">
          <a:xfrm>
            <a:off x="685800" y="1981200"/>
            <a:ext cx="38100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endParaRPr lang="en-US" sz="2800" smtClean="0"/>
          </a:p>
          <a:p>
            <a:pPr eaLnBrk="1" hangingPunct="1">
              <a:lnSpc>
                <a:spcPct val="90000"/>
              </a:lnSpc>
              <a:buClr>
                <a:schemeClr val="tx2"/>
              </a:buClr>
              <a:buFont typeface="Wingdings" pitchFamily="2" charset="2"/>
              <a:buChar char="Ø"/>
            </a:pPr>
            <a:r>
              <a:rPr lang="en-US" sz="2800" smtClean="0">
                <a:latin typeface="Comic Sans MS" pitchFamily="66" charset="0"/>
              </a:rPr>
              <a:t>We need at least eight 8 oz glasses of water a day (64 ounces)</a:t>
            </a:r>
          </a:p>
          <a:p>
            <a:pPr eaLnBrk="1" hangingPunct="1">
              <a:lnSpc>
                <a:spcPct val="90000"/>
              </a:lnSpc>
              <a:buClr>
                <a:schemeClr val="tx2"/>
              </a:buClr>
              <a:buFont typeface="Wingdings" pitchFamily="2" charset="2"/>
              <a:buChar char="Ø"/>
            </a:pPr>
            <a:r>
              <a:rPr lang="en-US" sz="2800" smtClean="0">
                <a:latin typeface="Comic Sans MS" pitchFamily="66" charset="0"/>
              </a:rPr>
              <a:t>The human body can live weeks with out food, but only a few days with out water!</a:t>
            </a:r>
          </a:p>
          <a:p>
            <a:pPr eaLnBrk="1" hangingPunct="1">
              <a:lnSpc>
                <a:spcPct val="90000"/>
              </a:lnSpc>
            </a:pPr>
            <a:endParaRPr lang="en-US" sz="2800" smtClean="0">
              <a:latin typeface="Comic Sans MS" pitchFamily="66" charset="0"/>
            </a:endParaRPr>
          </a:p>
        </p:txBody>
      </p:sp>
      <p:pic>
        <p:nvPicPr>
          <p:cNvPr id="93191" name="Picture 7"/>
          <p:cNvPicPr>
            <a:picLocks noGrp="1" noChangeAspect="1" noChangeArrowheads="1"/>
          </p:cNvPicPr>
          <p:nvPr>
            <p:ph type="clipArt" sz="half" idx="2"/>
          </p:nvPr>
        </p:nvPicPr>
        <p:blipFill>
          <a:blip r:embed="rId3"/>
          <a:srcRect/>
          <a:stretch>
            <a:fillRect/>
          </a:stretch>
        </p:blipFill>
        <p:spPr bwMode="auto">
          <a:xfrm>
            <a:off x="4648200" y="1981200"/>
            <a:ext cx="3810000" cy="411480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93189"/>
                                        </p:tgtEl>
                                        <p:attrNameLst>
                                          <p:attrName>style.visibility</p:attrName>
                                        </p:attrNameLst>
                                      </p:cBhvr>
                                      <p:to>
                                        <p:strVal val="visible"/>
                                      </p:to>
                                    </p:set>
                                    <p:anim calcmode="lin" valueType="num">
                                      <p:cBhvr>
                                        <p:cTn id="7" dur="5000" fill="hold"/>
                                        <p:tgtEl>
                                          <p:spTgt spid="93189"/>
                                        </p:tgtEl>
                                        <p:attrNameLst>
                                          <p:attrName>ppt_w</p:attrName>
                                        </p:attrNameLst>
                                      </p:cBhvr>
                                      <p:tavLst>
                                        <p:tav tm="0" fmla="#ppt_w*sin(2.5*pi*$)">
                                          <p:val>
                                            <p:fltVal val="0"/>
                                          </p:val>
                                        </p:tav>
                                        <p:tav tm="100000">
                                          <p:val>
                                            <p:fltVal val="1"/>
                                          </p:val>
                                        </p:tav>
                                      </p:tavLst>
                                    </p:anim>
                                    <p:anim calcmode="lin" valueType="num">
                                      <p:cBhvr>
                                        <p:cTn id="8" dur="5000" fill="hold"/>
                                        <p:tgtEl>
                                          <p:spTgt spid="9318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93191"/>
                                        </p:tgtEl>
                                        <p:attrNameLst>
                                          <p:attrName>style.visibility</p:attrName>
                                        </p:attrNameLst>
                                      </p:cBhvr>
                                      <p:to>
                                        <p:strVal val="visible"/>
                                      </p:to>
                                    </p:set>
                                    <p:anim calcmode="lin" valueType="num">
                                      <p:cBhvr additive="base">
                                        <p:cTn id="13" dur="500" fill="hold"/>
                                        <p:tgtEl>
                                          <p:spTgt spid="93191"/>
                                        </p:tgtEl>
                                        <p:attrNameLst>
                                          <p:attrName>ppt_x</p:attrName>
                                        </p:attrNameLst>
                                      </p:cBhvr>
                                      <p:tavLst>
                                        <p:tav tm="0">
                                          <p:val>
                                            <p:strVal val="0-#ppt_w/2"/>
                                          </p:val>
                                        </p:tav>
                                        <p:tav tm="100000">
                                          <p:val>
                                            <p:strVal val="#ppt_x"/>
                                          </p:val>
                                        </p:tav>
                                      </p:tavLst>
                                    </p:anim>
                                    <p:anim calcmode="lin" valueType="num">
                                      <p:cBhvr additive="base">
                                        <p:cTn id="14" dur="500" fill="hold"/>
                                        <p:tgtEl>
                                          <p:spTgt spid="931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90">
                                            <p:txEl>
                                              <p:pRg st="1" end="1"/>
                                            </p:txEl>
                                          </p:spTgt>
                                        </p:tgtEl>
                                        <p:attrNameLst>
                                          <p:attrName>style.visibility</p:attrName>
                                        </p:attrNameLst>
                                      </p:cBhvr>
                                      <p:to>
                                        <p:strVal val="visible"/>
                                      </p:to>
                                    </p:set>
                                    <p:anim calcmode="lin" valueType="num">
                                      <p:cBhvr additive="base">
                                        <p:cTn id="19" dur="500" fill="hold"/>
                                        <p:tgtEl>
                                          <p:spTgt spid="9319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90">
                                            <p:txEl>
                                              <p:pRg st="2" end="2"/>
                                            </p:txEl>
                                          </p:spTgt>
                                        </p:tgtEl>
                                        <p:attrNameLst>
                                          <p:attrName>style.visibility</p:attrName>
                                        </p:attrNameLst>
                                      </p:cBhvr>
                                      <p:to>
                                        <p:strVal val="visible"/>
                                      </p:to>
                                    </p:set>
                                    <p:anim calcmode="lin" valueType="num">
                                      <p:cBhvr additive="base">
                                        <p:cTn id="25" dur="500" fill="hold"/>
                                        <p:tgtEl>
                                          <p:spTgt spid="9319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9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autoUpdateAnimBg="0"/>
      <p:bldP spid="93190" grpId="0" build="p" autoUpdateAnimBg="0"/>
      <p:bldP spid="93191"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4800" y="1371600"/>
            <a:ext cx="6553200" cy="1768475"/>
          </a:xfrm>
          <a:prstGeom prst="rect">
            <a:avLst/>
          </a:prstGeom>
          <a:noFill/>
          <a:ln w="9525">
            <a:noFill/>
            <a:miter lim="800000"/>
            <a:headEnd/>
            <a:tailEnd/>
          </a:ln>
        </p:spPr>
        <p:txBody>
          <a:bodyPr>
            <a:spAutoFit/>
          </a:bodyPr>
          <a:lstStyle/>
          <a:p>
            <a:pPr lvl="1">
              <a:spcBef>
                <a:spcPct val="50000"/>
              </a:spcBef>
              <a:buFont typeface="Wingdings" pitchFamily="2" charset="2"/>
              <a:buNone/>
            </a:pPr>
            <a:r>
              <a:rPr lang="en-US" sz="3200" b="1">
                <a:solidFill>
                  <a:schemeClr val="tx2"/>
                </a:solidFill>
                <a:latin typeface="Comic Sans MS" pitchFamily="66" charset="0"/>
              </a:rPr>
              <a:t>DON’T</a:t>
            </a:r>
          </a:p>
          <a:p>
            <a:pPr lvl="3">
              <a:spcBef>
                <a:spcPct val="50000"/>
              </a:spcBef>
              <a:buFontTx/>
              <a:buChar char="•"/>
            </a:pPr>
            <a:r>
              <a:rPr lang="en-US">
                <a:latin typeface="Comic Sans MS" pitchFamily="66" charset="0"/>
              </a:rPr>
              <a:t>  Sleep on a sagging mattress</a:t>
            </a:r>
          </a:p>
          <a:p>
            <a:pPr lvl="3">
              <a:spcBef>
                <a:spcPct val="50000"/>
              </a:spcBef>
              <a:buFontTx/>
              <a:buChar char="•"/>
            </a:pPr>
            <a:r>
              <a:rPr lang="en-US">
                <a:latin typeface="Comic Sans MS" pitchFamily="66" charset="0"/>
              </a:rPr>
              <a:t>  Sleep in one position too long</a:t>
            </a:r>
            <a:r>
              <a:rPr lang="en-US" sz="2800">
                <a:latin typeface="Comic Sans MS" pitchFamily="66" charset="0"/>
              </a:rPr>
              <a:t> </a:t>
            </a:r>
          </a:p>
        </p:txBody>
      </p:sp>
      <p:sp>
        <p:nvSpPr>
          <p:cNvPr id="38915" name="Rectangle 3"/>
          <p:cNvSpPr>
            <a:spLocks noChangeArrowheads="1"/>
          </p:cNvSpPr>
          <p:nvPr/>
        </p:nvSpPr>
        <p:spPr bwMode="auto">
          <a:xfrm>
            <a:off x="381000" y="3200400"/>
            <a:ext cx="7848600" cy="2587625"/>
          </a:xfrm>
          <a:prstGeom prst="rect">
            <a:avLst/>
          </a:prstGeom>
          <a:noFill/>
          <a:ln w="9525">
            <a:noFill/>
            <a:miter lim="800000"/>
            <a:headEnd/>
            <a:tailEnd/>
          </a:ln>
        </p:spPr>
        <p:txBody>
          <a:bodyPr>
            <a:spAutoFit/>
          </a:bodyPr>
          <a:lstStyle/>
          <a:p>
            <a:pPr lvl="1">
              <a:spcBef>
                <a:spcPct val="50000"/>
              </a:spcBef>
              <a:buFont typeface="Wingdings" pitchFamily="2" charset="2"/>
              <a:buNone/>
            </a:pPr>
            <a:r>
              <a:rPr lang="en-US" sz="3200" b="1">
                <a:latin typeface="Comic Sans MS" pitchFamily="66" charset="0"/>
              </a:rPr>
              <a:t>DO</a:t>
            </a:r>
            <a:endParaRPr lang="en-US" b="1">
              <a:latin typeface="Comic Sans MS" pitchFamily="66" charset="0"/>
            </a:endParaRPr>
          </a:p>
          <a:p>
            <a:pPr lvl="3">
              <a:spcBef>
                <a:spcPct val="50000"/>
              </a:spcBef>
              <a:buFontTx/>
              <a:buChar char="•"/>
            </a:pPr>
            <a:r>
              <a:rPr lang="en-US">
                <a:latin typeface="Comic Sans MS" pitchFamily="66" charset="0"/>
              </a:rPr>
              <a:t>  Sleep on a mattress that is firm</a:t>
            </a:r>
          </a:p>
          <a:p>
            <a:pPr lvl="3">
              <a:spcBef>
                <a:spcPct val="50000"/>
              </a:spcBef>
              <a:buFontTx/>
              <a:buChar char="•"/>
            </a:pPr>
            <a:r>
              <a:rPr lang="en-US">
                <a:latin typeface="Comic Sans MS" pitchFamily="66" charset="0"/>
              </a:rPr>
              <a:t>  Sleep on a king or queen size bed allows freedom to change positions frequently </a:t>
            </a:r>
          </a:p>
          <a:p>
            <a:pPr lvl="3">
              <a:spcBef>
                <a:spcPct val="50000"/>
              </a:spcBef>
            </a:pPr>
            <a:endParaRPr lang="en-US">
              <a:latin typeface="Comic Sans MS" pitchFamily="66" charset="0"/>
            </a:endParaRPr>
          </a:p>
        </p:txBody>
      </p:sp>
      <p:pic>
        <p:nvPicPr>
          <p:cNvPr id="38916" name="Picture 4"/>
          <p:cNvPicPr>
            <a:picLocks noChangeAspect="1" noChangeArrowheads="1"/>
          </p:cNvPicPr>
          <p:nvPr/>
        </p:nvPicPr>
        <p:blipFill>
          <a:blip r:embed="rId3"/>
          <a:srcRect/>
          <a:stretch>
            <a:fillRect/>
          </a:stretch>
        </p:blipFill>
        <p:spPr bwMode="auto">
          <a:xfrm>
            <a:off x="6248400" y="228600"/>
            <a:ext cx="2568575" cy="2195513"/>
          </a:xfrm>
          <a:prstGeom prst="rect">
            <a:avLst/>
          </a:prstGeom>
          <a:noFill/>
          <a:ln w="9525">
            <a:noFill/>
            <a:miter lim="800000"/>
            <a:headEnd/>
            <a:tailEnd/>
          </a:ln>
        </p:spPr>
      </p:pic>
      <p:sp>
        <p:nvSpPr>
          <p:cNvPr id="76805" name="Text Box 5"/>
          <p:cNvSpPr txBox="1">
            <a:spLocks noChangeArrowheads="1"/>
          </p:cNvSpPr>
          <p:nvPr/>
        </p:nvSpPr>
        <p:spPr bwMode="auto">
          <a:xfrm>
            <a:off x="533400" y="533400"/>
            <a:ext cx="59436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tx2"/>
                </a:solidFill>
                <a:effectLst>
                  <a:outerShdw blurRad="38100" dist="38100" dir="2700000" algn="tl">
                    <a:srgbClr val="C0C0C0"/>
                  </a:outerShdw>
                </a:effectLst>
                <a:latin typeface="Comic Sans MS" pitchFamily="66" charset="0"/>
              </a:rPr>
              <a:t>Sleeping</a:t>
            </a:r>
          </a:p>
        </p:txBody>
      </p:sp>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xfrm>
            <a:off x="1219200" y="1905000"/>
            <a:ext cx="5715000" cy="259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Font typeface="Wingdings" pitchFamily="2" charset="2"/>
              <a:buChar char="ü"/>
            </a:pPr>
            <a:r>
              <a:rPr lang="en-US" sz="2800" smtClean="0">
                <a:solidFill>
                  <a:srgbClr val="008000"/>
                </a:solidFill>
                <a:latin typeface="Comic Sans MS" pitchFamily="66" charset="0"/>
              </a:rPr>
              <a:t>60 minutes per day</a:t>
            </a:r>
          </a:p>
          <a:p>
            <a:pPr eaLnBrk="1" hangingPunct="1">
              <a:buClr>
                <a:schemeClr val="tx1"/>
              </a:buClr>
              <a:buFont typeface="Wingdings" pitchFamily="2" charset="2"/>
              <a:buChar char="ü"/>
            </a:pPr>
            <a:r>
              <a:rPr lang="en-US" sz="2800" smtClean="0">
                <a:solidFill>
                  <a:srgbClr val="008000"/>
                </a:solidFill>
                <a:latin typeface="Comic Sans MS" pitchFamily="66" charset="0"/>
              </a:rPr>
              <a:t>Weight Management Benefit</a:t>
            </a:r>
          </a:p>
          <a:p>
            <a:pPr eaLnBrk="1" hangingPunct="1">
              <a:buClr>
                <a:schemeClr val="tx1"/>
              </a:buClr>
              <a:buFont typeface="Wingdings" pitchFamily="2" charset="2"/>
              <a:buChar char="ü"/>
            </a:pPr>
            <a:r>
              <a:rPr lang="en-US" sz="2800" smtClean="0">
                <a:solidFill>
                  <a:srgbClr val="008000"/>
                </a:solidFill>
                <a:latin typeface="Comic Sans MS" pitchFamily="66" charset="0"/>
              </a:rPr>
              <a:t>Enhanced Circulation </a:t>
            </a:r>
          </a:p>
          <a:p>
            <a:pPr eaLnBrk="1" hangingPunct="1">
              <a:buClr>
                <a:schemeClr val="tx1"/>
              </a:buClr>
              <a:buFont typeface="Wingdings" pitchFamily="2" charset="2"/>
              <a:buChar char="ü"/>
            </a:pPr>
            <a:r>
              <a:rPr lang="en-US" sz="2800" smtClean="0">
                <a:solidFill>
                  <a:srgbClr val="008000"/>
                </a:solidFill>
                <a:latin typeface="Comic Sans MS" pitchFamily="66" charset="0"/>
              </a:rPr>
              <a:t>Healthier Heart</a:t>
            </a:r>
          </a:p>
          <a:p>
            <a:pPr eaLnBrk="1" hangingPunct="1">
              <a:buClr>
                <a:schemeClr val="tx1"/>
              </a:buClr>
              <a:buFont typeface="Wingdings" pitchFamily="2" charset="2"/>
              <a:buChar char="ü"/>
            </a:pPr>
            <a:r>
              <a:rPr lang="en-US" sz="2800" smtClean="0">
                <a:solidFill>
                  <a:srgbClr val="008000"/>
                </a:solidFill>
                <a:latin typeface="Comic Sans MS" pitchFamily="66" charset="0"/>
              </a:rPr>
              <a:t>Decrease High Cholesterol</a:t>
            </a:r>
          </a:p>
          <a:p>
            <a:pPr eaLnBrk="1" hangingPunct="1">
              <a:buClr>
                <a:schemeClr val="tx1"/>
              </a:buClr>
              <a:buFont typeface="Wingdings" pitchFamily="2" charset="2"/>
              <a:buChar char="ü"/>
            </a:pPr>
            <a:endParaRPr lang="en-US" sz="2800" smtClean="0">
              <a:solidFill>
                <a:srgbClr val="008000"/>
              </a:solidFill>
              <a:latin typeface="Comic Sans MS" pitchFamily="66" charset="0"/>
            </a:endParaRPr>
          </a:p>
        </p:txBody>
      </p:sp>
      <p:sp>
        <p:nvSpPr>
          <p:cNvPr id="60419" name="Text Box 3"/>
          <p:cNvSpPr txBox="1">
            <a:spLocks noChangeArrowheads="1"/>
          </p:cNvSpPr>
          <p:nvPr/>
        </p:nvSpPr>
        <p:spPr bwMode="auto">
          <a:xfrm>
            <a:off x="533400" y="533400"/>
            <a:ext cx="5943600" cy="701675"/>
          </a:xfrm>
          <a:prstGeom prst="rect">
            <a:avLst/>
          </a:prstGeom>
          <a:noFill/>
          <a:ln w="9525">
            <a:noFill/>
            <a:miter lim="800000"/>
            <a:headEnd/>
            <a:tailEnd/>
          </a:ln>
          <a:effectLst/>
        </p:spPr>
        <p:txBody>
          <a:bodyPr>
            <a:spAutoFit/>
          </a:bodyPr>
          <a:lstStyle/>
          <a:p>
            <a:pPr>
              <a:spcBef>
                <a:spcPct val="50000"/>
              </a:spcBef>
              <a:defRPr/>
            </a:pPr>
            <a:r>
              <a:rPr lang="en-US" sz="4000" b="1">
                <a:effectLst>
                  <a:outerShdw blurRad="38100" dist="38100" dir="2700000" algn="tl">
                    <a:srgbClr val="C0C0C0"/>
                  </a:outerShdw>
                </a:effectLst>
                <a:latin typeface="Comic Sans MS" pitchFamily="66" charset="0"/>
              </a:rPr>
              <a:t>Aerobic Exercise</a:t>
            </a:r>
          </a:p>
        </p:txBody>
      </p:sp>
      <p:pic>
        <p:nvPicPr>
          <p:cNvPr id="27652" name="Picture 4" descr="j0408966"/>
          <p:cNvPicPr>
            <a:picLocks noChangeAspect="1" noChangeArrowheads="1"/>
          </p:cNvPicPr>
          <p:nvPr/>
        </p:nvPicPr>
        <p:blipFill>
          <a:blip r:embed="rId2"/>
          <a:srcRect/>
          <a:stretch>
            <a:fillRect/>
          </a:stretch>
        </p:blipFill>
        <p:spPr bwMode="auto">
          <a:xfrm>
            <a:off x="6705600" y="1828800"/>
            <a:ext cx="1931988" cy="28956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xfrm>
            <a:off x="1981200" y="1905000"/>
            <a:ext cx="33528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
            </a:pPr>
            <a:r>
              <a:rPr lang="en-US" sz="3600" smtClean="0">
                <a:solidFill>
                  <a:srgbClr val="008000"/>
                </a:solidFill>
                <a:latin typeface="Comic Sans MS" pitchFamily="66" charset="0"/>
              </a:rPr>
              <a:t>Trunk</a:t>
            </a:r>
          </a:p>
          <a:p>
            <a:pPr lvl="1" eaLnBrk="1" hangingPunct="1">
              <a:lnSpc>
                <a:spcPct val="90000"/>
              </a:lnSpc>
              <a:buFont typeface="Wingdings" pitchFamily="2" charset="2"/>
              <a:buChar char="§"/>
            </a:pPr>
            <a:r>
              <a:rPr lang="en-US" sz="3200" smtClean="0">
                <a:latin typeface="Comic Sans MS" pitchFamily="66" charset="0"/>
              </a:rPr>
              <a:t>Abdominals</a:t>
            </a:r>
          </a:p>
          <a:p>
            <a:pPr lvl="1" eaLnBrk="1" hangingPunct="1">
              <a:lnSpc>
                <a:spcPct val="90000"/>
              </a:lnSpc>
              <a:buFont typeface="Wingdings" pitchFamily="2" charset="2"/>
              <a:buChar char="§"/>
            </a:pPr>
            <a:r>
              <a:rPr lang="en-US" sz="3200" smtClean="0">
                <a:latin typeface="Comic Sans MS" pitchFamily="66" charset="0"/>
              </a:rPr>
              <a:t>Extensors</a:t>
            </a:r>
            <a:endParaRPr lang="en-US" smtClean="0">
              <a:latin typeface="Comic Sans MS" pitchFamily="66" charset="0"/>
            </a:endParaRPr>
          </a:p>
          <a:p>
            <a:pPr eaLnBrk="1" hangingPunct="1">
              <a:lnSpc>
                <a:spcPct val="90000"/>
              </a:lnSpc>
              <a:buFont typeface="Wingdings" pitchFamily="2" charset="2"/>
              <a:buChar char="§"/>
            </a:pPr>
            <a:r>
              <a:rPr lang="en-US" sz="3600" smtClean="0">
                <a:solidFill>
                  <a:srgbClr val="008000"/>
                </a:solidFill>
                <a:latin typeface="Comic Sans MS" pitchFamily="66" charset="0"/>
              </a:rPr>
              <a:t>Legs</a:t>
            </a:r>
          </a:p>
          <a:p>
            <a:pPr lvl="1" eaLnBrk="1" hangingPunct="1">
              <a:lnSpc>
                <a:spcPct val="90000"/>
              </a:lnSpc>
              <a:buFont typeface="Wingdings" pitchFamily="2" charset="2"/>
              <a:buChar char="§"/>
            </a:pPr>
            <a:r>
              <a:rPr lang="en-US" sz="3200" smtClean="0">
                <a:latin typeface="Comic Sans MS" pitchFamily="66" charset="0"/>
              </a:rPr>
              <a:t>Quads</a:t>
            </a:r>
          </a:p>
          <a:p>
            <a:pPr lvl="1" eaLnBrk="1" hangingPunct="1">
              <a:lnSpc>
                <a:spcPct val="90000"/>
              </a:lnSpc>
              <a:buFont typeface="Wingdings" pitchFamily="2" charset="2"/>
              <a:buChar char="§"/>
            </a:pPr>
            <a:r>
              <a:rPr lang="en-US" sz="3200" smtClean="0">
                <a:latin typeface="Comic Sans MS" pitchFamily="66" charset="0"/>
              </a:rPr>
              <a:t>Gluts</a:t>
            </a:r>
          </a:p>
          <a:p>
            <a:pPr lvl="1" eaLnBrk="1" hangingPunct="1">
              <a:lnSpc>
                <a:spcPct val="90000"/>
              </a:lnSpc>
              <a:buFont typeface="Wingdings" pitchFamily="2" charset="2"/>
              <a:buChar char="§"/>
            </a:pPr>
            <a:r>
              <a:rPr lang="en-US" sz="3200" smtClean="0">
                <a:latin typeface="Comic Sans MS" pitchFamily="66" charset="0"/>
              </a:rPr>
              <a:t>Hip Flexors</a:t>
            </a:r>
          </a:p>
          <a:p>
            <a:pPr lvl="1" eaLnBrk="1" hangingPunct="1">
              <a:lnSpc>
                <a:spcPct val="90000"/>
              </a:lnSpc>
              <a:buFont typeface="Wingdings" pitchFamily="2" charset="2"/>
              <a:buChar char="§"/>
            </a:pPr>
            <a:endParaRPr lang="en-US" sz="3200" smtClean="0">
              <a:solidFill>
                <a:srgbClr val="333399"/>
              </a:solidFill>
              <a:latin typeface="Comic Sans MS" pitchFamily="66" charset="0"/>
            </a:endParaRPr>
          </a:p>
        </p:txBody>
      </p:sp>
      <p:pic>
        <p:nvPicPr>
          <p:cNvPr id="28675" name="Picture 3"/>
          <p:cNvPicPr>
            <a:picLocks noChangeAspect="1" noChangeArrowheads="1"/>
          </p:cNvPicPr>
          <p:nvPr/>
        </p:nvPicPr>
        <p:blipFill>
          <a:blip r:embed="rId2"/>
          <a:srcRect/>
          <a:stretch>
            <a:fillRect/>
          </a:stretch>
        </p:blipFill>
        <p:spPr bwMode="auto">
          <a:xfrm>
            <a:off x="6019800" y="2209800"/>
            <a:ext cx="1873250" cy="3038475"/>
          </a:xfrm>
          <a:prstGeom prst="rect">
            <a:avLst/>
          </a:prstGeom>
          <a:noFill/>
          <a:ln w="9525">
            <a:noFill/>
            <a:miter lim="800000"/>
            <a:headEnd/>
            <a:tailEnd/>
          </a:ln>
        </p:spPr>
      </p:pic>
      <p:sp>
        <p:nvSpPr>
          <p:cNvPr id="28676" name="Text Box 4"/>
          <p:cNvSpPr txBox="1">
            <a:spLocks noChangeArrowheads="1"/>
          </p:cNvSpPr>
          <p:nvPr/>
        </p:nvSpPr>
        <p:spPr bwMode="auto">
          <a:xfrm>
            <a:off x="533400" y="533400"/>
            <a:ext cx="6248400" cy="1311275"/>
          </a:xfrm>
          <a:prstGeom prst="rect">
            <a:avLst/>
          </a:prstGeom>
          <a:noFill/>
          <a:ln w="9525">
            <a:noFill/>
            <a:miter lim="800000"/>
            <a:headEnd/>
            <a:tailEnd/>
          </a:ln>
        </p:spPr>
        <p:txBody>
          <a:bodyPr>
            <a:spAutoFit/>
          </a:bodyPr>
          <a:lstStyle/>
          <a:p>
            <a:pPr>
              <a:spcBef>
                <a:spcPct val="50000"/>
              </a:spcBef>
            </a:pPr>
            <a:r>
              <a:rPr lang="en-US" sz="4000" b="1">
                <a:latin typeface="Comic Sans MS" pitchFamily="66" charset="0"/>
              </a:rPr>
              <a:t>Strength &amp; Flexibility… Areas of Focus</a:t>
            </a:r>
          </a:p>
        </p:txBody>
      </p:sp>
    </p:spTree>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2133600" y="1981200"/>
            <a:ext cx="3276600" cy="3429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Comic Sans MS" pitchFamily="66" charset="0"/>
              </a:rPr>
              <a:t>Crunches</a:t>
            </a:r>
          </a:p>
          <a:p>
            <a:pPr eaLnBrk="1" hangingPunct="1"/>
            <a:endParaRPr lang="en-US" smtClean="0">
              <a:latin typeface="Comic Sans MS" pitchFamily="66" charset="0"/>
            </a:endParaRPr>
          </a:p>
          <a:p>
            <a:pPr eaLnBrk="1" hangingPunct="1"/>
            <a:r>
              <a:rPr lang="en-US" smtClean="0">
                <a:latin typeface="Comic Sans MS" pitchFamily="66" charset="0"/>
              </a:rPr>
              <a:t>Press Ups</a:t>
            </a:r>
          </a:p>
          <a:p>
            <a:pPr eaLnBrk="1" hangingPunct="1"/>
            <a:endParaRPr lang="en-US" smtClean="0">
              <a:latin typeface="Comic Sans MS" pitchFamily="66" charset="0"/>
            </a:endParaRPr>
          </a:p>
          <a:p>
            <a:pPr eaLnBrk="1" hangingPunct="1"/>
            <a:r>
              <a:rPr lang="en-US" smtClean="0">
                <a:latin typeface="Comic Sans MS" pitchFamily="66" charset="0"/>
              </a:rPr>
              <a:t>Bird Dog</a:t>
            </a:r>
          </a:p>
        </p:txBody>
      </p:sp>
      <p:pic>
        <p:nvPicPr>
          <p:cNvPr id="29699" name="Picture 3"/>
          <p:cNvPicPr>
            <a:picLocks noChangeAspect="1" noChangeArrowheads="1"/>
          </p:cNvPicPr>
          <p:nvPr/>
        </p:nvPicPr>
        <p:blipFill>
          <a:blip r:embed="rId2"/>
          <a:srcRect/>
          <a:stretch>
            <a:fillRect/>
          </a:stretch>
        </p:blipFill>
        <p:spPr bwMode="auto">
          <a:xfrm>
            <a:off x="4876800" y="2895600"/>
            <a:ext cx="1873250" cy="1022350"/>
          </a:xfrm>
          <a:prstGeom prst="rect">
            <a:avLst/>
          </a:prstGeom>
          <a:noFill/>
          <a:ln w="9525">
            <a:noFill/>
            <a:miter lim="800000"/>
            <a:headEnd/>
            <a:tailEnd/>
          </a:ln>
        </p:spPr>
      </p:pic>
      <p:pic>
        <p:nvPicPr>
          <p:cNvPr id="29700" name="Picture 4"/>
          <p:cNvPicPr>
            <a:picLocks noChangeAspect="1" noChangeArrowheads="1"/>
          </p:cNvPicPr>
          <p:nvPr/>
        </p:nvPicPr>
        <p:blipFill>
          <a:blip r:embed="rId3"/>
          <a:srcRect/>
          <a:stretch>
            <a:fillRect/>
          </a:stretch>
        </p:blipFill>
        <p:spPr bwMode="auto">
          <a:xfrm>
            <a:off x="4953000" y="1981200"/>
            <a:ext cx="1882775" cy="657225"/>
          </a:xfrm>
          <a:prstGeom prst="rect">
            <a:avLst/>
          </a:prstGeom>
          <a:noFill/>
          <a:ln w="9525">
            <a:noFill/>
            <a:miter lim="800000"/>
            <a:headEnd/>
            <a:tailEnd/>
          </a:ln>
        </p:spPr>
      </p:pic>
      <p:pic>
        <p:nvPicPr>
          <p:cNvPr id="29701" name="Picture 5"/>
          <p:cNvPicPr>
            <a:picLocks noChangeAspect="1" noChangeArrowheads="1"/>
          </p:cNvPicPr>
          <p:nvPr/>
        </p:nvPicPr>
        <p:blipFill>
          <a:blip r:embed="rId4"/>
          <a:srcRect/>
          <a:stretch>
            <a:fillRect/>
          </a:stretch>
        </p:blipFill>
        <p:spPr bwMode="auto">
          <a:xfrm>
            <a:off x="4953000" y="4419600"/>
            <a:ext cx="1873250" cy="595313"/>
          </a:xfrm>
          <a:prstGeom prst="rect">
            <a:avLst/>
          </a:prstGeom>
          <a:noFill/>
          <a:ln w="9525">
            <a:noFill/>
            <a:miter lim="800000"/>
            <a:headEnd/>
            <a:tailEnd/>
          </a:ln>
        </p:spPr>
      </p:pic>
      <p:sp>
        <p:nvSpPr>
          <p:cNvPr id="29702" name="Text Box 6"/>
          <p:cNvSpPr txBox="1">
            <a:spLocks noChangeArrowheads="1"/>
          </p:cNvSpPr>
          <p:nvPr/>
        </p:nvSpPr>
        <p:spPr bwMode="auto">
          <a:xfrm>
            <a:off x="533400" y="533400"/>
            <a:ext cx="5943600" cy="701675"/>
          </a:xfrm>
          <a:prstGeom prst="rect">
            <a:avLst/>
          </a:prstGeom>
          <a:noFill/>
          <a:ln w="9525">
            <a:noFill/>
            <a:miter lim="800000"/>
            <a:headEnd/>
            <a:tailEnd/>
          </a:ln>
        </p:spPr>
        <p:txBody>
          <a:bodyPr>
            <a:spAutoFit/>
          </a:bodyPr>
          <a:lstStyle/>
          <a:p>
            <a:pPr>
              <a:spcBef>
                <a:spcPct val="50000"/>
              </a:spcBef>
            </a:pPr>
            <a:r>
              <a:rPr lang="en-US" sz="4000" b="1">
                <a:solidFill>
                  <a:srgbClr val="008000"/>
                </a:solidFill>
                <a:latin typeface="Comic Sans MS" pitchFamily="66" charset="0"/>
              </a:rPr>
              <a:t>Stability Exercises</a:t>
            </a:r>
          </a:p>
        </p:txBody>
      </p:sp>
      <p:grpSp>
        <p:nvGrpSpPr>
          <p:cNvPr id="2" name="Group 7"/>
          <p:cNvGrpSpPr>
            <a:grpSpLocks/>
          </p:cNvGrpSpPr>
          <p:nvPr/>
        </p:nvGrpSpPr>
        <p:grpSpPr bwMode="auto">
          <a:xfrm>
            <a:off x="2563813" y="3032125"/>
            <a:ext cx="4017962" cy="793750"/>
            <a:chOff x="0" y="0"/>
            <a:chExt cx="2531" cy="500"/>
          </a:xfrm>
        </p:grpSpPr>
        <p:sp>
          <p:nvSpPr>
            <p:cNvPr id="29707" name="Rectangle 8"/>
            <p:cNvSpPr>
              <a:spLocks noChangeArrowheads="1"/>
            </p:cNvSpPr>
            <p:nvPr/>
          </p:nvSpPr>
          <p:spPr bwMode="auto">
            <a:xfrm>
              <a:off x="0" y="0"/>
              <a:ext cx="2531" cy="0"/>
            </a:xfrm>
            <a:prstGeom prst="rect">
              <a:avLst/>
            </a:prstGeom>
            <a:noFill/>
            <a:ln w="9525">
              <a:noFill/>
              <a:miter lim="800000"/>
              <a:headEnd/>
              <a:tailEnd/>
            </a:ln>
          </p:spPr>
          <p:txBody>
            <a:bodyPr>
              <a:spAutoFit/>
            </a:bodyPr>
            <a:lstStyle/>
            <a:p>
              <a:endParaRPr lang="en-US"/>
            </a:p>
          </p:txBody>
        </p:sp>
        <p:sp>
          <p:nvSpPr>
            <p:cNvPr id="29708" name="Rectangle 9"/>
            <p:cNvSpPr>
              <a:spLocks noChangeArrowheads="1"/>
            </p:cNvSpPr>
            <p:nvPr/>
          </p:nvSpPr>
          <p:spPr bwMode="auto">
            <a:xfrm>
              <a:off x="0" y="0"/>
              <a:ext cx="2531" cy="500"/>
            </a:xfrm>
            <a:prstGeom prst="rect">
              <a:avLst/>
            </a:prstGeom>
            <a:noFill/>
            <a:ln w="9525">
              <a:noFill/>
              <a:miter lim="800000"/>
              <a:headEnd/>
              <a:tailEnd/>
            </a:ln>
          </p:spPr>
          <p:txBody>
            <a:bodyPr/>
            <a:lstStyle/>
            <a:p>
              <a:pPr algn="ctr"/>
              <a:r>
                <a:rPr lang="en-US"/>
                <a:t>  </a:t>
              </a:r>
              <a:r>
                <a:rPr lang="en-US" sz="4600"/>
                <a:t> </a:t>
              </a:r>
              <a:r>
                <a:rPr lang="en-US"/>
                <a:t>             </a:t>
              </a:r>
            </a:p>
          </p:txBody>
        </p:sp>
      </p:grpSp>
      <p:grpSp>
        <p:nvGrpSpPr>
          <p:cNvPr id="3" name="Group 10"/>
          <p:cNvGrpSpPr>
            <a:grpSpLocks/>
          </p:cNvGrpSpPr>
          <p:nvPr/>
        </p:nvGrpSpPr>
        <p:grpSpPr bwMode="auto">
          <a:xfrm>
            <a:off x="0" y="2824163"/>
            <a:ext cx="9144000" cy="1204912"/>
            <a:chOff x="0" y="0"/>
            <a:chExt cx="5760" cy="759"/>
          </a:xfrm>
        </p:grpSpPr>
        <p:sp>
          <p:nvSpPr>
            <p:cNvPr id="29705" name="Rectangle 11"/>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29706" name="Rectangle 12"/>
            <p:cNvSpPr>
              <a:spLocks noChangeArrowheads="1"/>
            </p:cNvSpPr>
            <p:nvPr/>
          </p:nvSpPr>
          <p:spPr bwMode="auto">
            <a:xfrm>
              <a:off x="0" y="0"/>
              <a:ext cx="5760" cy="759"/>
            </a:xfrm>
            <a:prstGeom prst="rect">
              <a:avLst/>
            </a:prstGeom>
            <a:noFill/>
            <a:ln w="9525">
              <a:noFill/>
              <a:miter lim="800000"/>
              <a:headEnd/>
              <a:tailEnd/>
            </a:ln>
          </p:spPr>
          <p:txBody>
            <a:bodyPr/>
            <a:lstStyle/>
            <a:p>
              <a:r>
                <a:rPr lang="en-US" sz="1300" b="1">
                  <a:solidFill>
                    <a:srgbClr val="00008B"/>
                  </a:solidFill>
                  <a:latin typeface="Arial" pitchFamily="34" charset="0"/>
                  <a:cs typeface="Arial" pitchFamily="34" charset="0"/>
                </a:rPr>
                <a:t>  </a:t>
              </a:r>
              <a:r>
                <a:rPr lang="en-US" sz="7300" b="1">
                  <a:solidFill>
                    <a:srgbClr val="00008B"/>
                  </a:solidFill>
                  <a:latin typeface="Arial" pitchFamily="34" charset="0"/>
                  <a:cs typeface="Arial" pitchFamily="34" charset="0"/>
                </a:rPr>
                <a:t> </a:t>
              </a:r>
              <a:r>
                <a:rPr lang="en-US" sz="1300" b="1">
                  <a:solidFill>
                    <a:srgbClr val="00008B"/>
                  </a:solidFill>
                  <a:latin typeface="Arial" pitchFamily="34" charset="0"/>
                  <a:cs typeface="Arial" pitchFamily="34" charset="0"/>
                </a:rPr>
                <a:t>                                                    </a:t>
              </a:r>
            </a:p>
          </p:txBody>
        </p:sp>
      </p:gr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2544762"/>
          </a:xfrm>
        </p:spPr>
        <p:txBody>
          <a:bodyPr/>
          <a:lstStyle/>
          <a:p>
            <a:pPr marL="457200" indent="-457200" rtl="1" eaLnBrk="1" hangingPunct="1">
              <a:buFontTx/>
              <a:buChar char="•"/>
            </a:pPr>
            <a:r>
              <a:rPr lang="fa-IR" sz="2800" smtClean="0"/>
              <a:t>ورزش باعث بیشتر شدن انعطاف بدنی می گردد انعطاف بدنی ، توانایی حرکات در جهات مختلف را افزایش می دهد و کمردرد های حاصل از خشکی کمر را درمان می کند</a:t>
            </a:r>
            <a:endParaRPr lang="en-US" sz="2800" smtClean="0"/>
          </a:p>
        </p:txBody>
      </p:sp>
      <p:pic>
        <p:nvPicPr>
          <p:cNvPr id="18435" name="Content Placeholder 3"/>
          <p:cNvPicPr>
            <a:picLocks noGrp="1" noChangeAspect="1"/>
          </p:cNvPicPr>
          <p:nvPr>
            <p:ph idx="1"/>
          </p:nvPr>
        </p:nvPicPr>
        <p:blipFill>
          <a:blip r:embed="rId2"/>
          <a:srcRect/>
          <a:stretch>
            <a:fillRect/>
          </a:stretch>
        </p:blipFill>
        <p:spPr>
          <a:xfrm>
            <a:off x="2286000" y="2667000"/>
            <a:ext cx="4267200" cy="3733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15888"/>
            <a:ext cx="9144000" cy="1143000"/>
          </a:xfrm>
          <a:solidFill>
            <a:srgbClr val="70CAE6"/>
          </a:solidFill>
        </p:spPr>
        <p:txBody>
          <a:bodyPr/>
          <a:lstStyle/>
          <a:p>
            <a:pPr eaLnBrk="1" hangingPunct="1"/>
            <a:r>
              <a:rPr lang="fa-IR" sz="4000" b="1" smtClean="0">
                <a:cs typeface="Zar" pitchFamily="2" charset="-78"/>
              </a:rPr>
              <a:t>علل كمردرد</a:t>
            </a:r>
            <a:r>
              <a:rPr lang="fa-IR" b="1" smtClean="0">
                <a:cs typeface="2  Zar" pitchFamily="2" charset="-78"/>
              </a:rPr>
              <a:t> </a:t>
            </a:r>
            <a:endParaRPr lang="en-US" b="1" smtClean="0">
              <a:cs typeface="2  Zar" pitchFamily="2" charset="-78"/>
            </a:endParaRPr>
          </a:p>
        </p:txBody>
      </p:sp>
      <p:sp>
        <p:nvSpPr>
          <p:cNvPr id="2051" name="Rectangle 4"/>
          <p:cNvSpPr>
            <a:spLocks noGrp="1" noChangeArrowheads="1"/>
          </p:cNvSpPr>
          <p:nvPr>
            <p:ph type="body" sz="half" idx="2"/>
          </p:nvPr>
        </p:nvSpPr>
        <p:spPr>
          <a:xfrm>
            <a:off x="4427538" y="1671638"/>
            <a:ext cx="4321175" cy="4349750"/>
          </a:xfrm>
        </p:spPr>
        <p:txBody>
          <a:bodyPr/>
          <a:lstStyle/>
          <a:p>
            <a:pPr algn="justLow" eaLnBrk="1" hangingPunct="1">
              <a:lnSpc>
                <a:spcPct val="80000"/>
              </a:lnSpc>
              <a:buClr>
                <a:srgbClr val="FF0000"/>
              </a:buClr>
            </a:pPr>
            <a:r>
              <a:rPr lang="fa-IR" sz="1800" b="1" smtClean="0">
                <a:cs typeface="Zar" pitchFamily="2" charset="-78"/>
              </a:rPr>
              <a:t>ستون فقرات يا استخوان پشت از بيش از 30 استخوان به نام مهره كه بر روي هم ايجاد كانال استخواني را مي كنند، تشكيل شده است. كانال استخواني نخاع را احاطه و از آن محافظت مي كند.</a:t>
            </a:r>
          </a:p>
          <a:p>
            <a:pPr algn="justLow" eaLnBrk="1" hangingPunct="1">
              <a:lnSpc>
                <a:spcPct val="80000"/>
              </a:lnSpc>
              <a:buClr>
                <a:srgbClr val="FF0000"/>
              </a:buClr>
            </a:pPr>
            <a:r>
              <a:rPr lang="fa-IR" sz="1800" b="1" smtClean="0">
                <a:cs typeface="Zar" pitchFamily="2" charset="-78"/>
              </a:rPr>
              <a:t>عصب هاي كوچكي از فضاهاي اطراف ستون فقرات به نخاع وارد و خارج مي شوند. مهره ها به وسيله ماهيچه ها، زردپي ها و رباط ها متصل به هم نگه داشته مي شوند.</a:t>
            </a:r>
          </a:p>
          <a:p>
            <a:pPr algn="justLow" eaLnBrk="1" hangingPunct="1">
              <a:lnSpc>
                <a:spcPct val="80000"/>
              </a:lnSpc>
              <a:buClr>
                <a:srgbClr val="FF0000"/>
              </a:buClr>
            </a:pPr>
            <a:r>
              <a:rPr lang="fa-IR" sz="1800" b="1" smtClean="0">
                <a:cs typeface="Zar" pitchFamily="2" charset="-78"/>
              </a:rPr>
              <a:t>ديسك ها بين مهره ها قرار دارند و به عنوان ضربه گير عمل مي كنند يعني هنگام راه رفتن، دويدن و پريدن مانع ساييده شدن مهره ها بر روي يكديگر مي شوند. همچنين ديسك هاي بين مهره ايي به شما اجازه مي دهند كه خم شويد، بچرخيد و خود را بكشيد. بيشترين كمر درد ها در ناحيه پايين پشت (كمر) جايي كه وزنتان را تحمل مي كند اتفاق مي افتد.</a:t>
            </a:r>
            <a:endParaRPr lang="en-US" sz="1800" b="1" smtClean="0">
              <a:cs typeface="Zar" pitchFamily="2" charset="-78"/>
            </a:endParaRPr>
          </a:p>
        </p:txBody>
      </p:sp>
      <p:sp>
        <p:nvSpPr>
          <p:cNvPr id="2052" name="AutoShape 8"/>
          <p:cNvSpPr>
            <a:spLocks noChangeArrowheads="1"/>
          </p:cNvSpPr>
          <p:nvPr/>
        </p:nvSpPr>
        <p:spPr bwMode="auto">
          <a:xfrm>
            <a:off x="3492500" y="6165850"/>
            <a:ext cx="2305050" cy="360363"/>
          </a:xfrm>
          <a:prstGeom prst="flowChartTerminator">
            <a:avLst/>
          </a:prstGeom>
          <a:solidFill>
            <a:srgbClr val="C2E8F4"/>
          </a:solidFill>
          <a:ln w="9525">
            <a:noFill/>
            <a:miter lim="800000"/>
            <a:headEnd/>
            <a:tailEnd/>
          </a:ln>
        </p:spPr>
        <p:txBody>
          <a:bodyPr wrap="none" anchor="ctr"/>
          <a:lstStyle/>
          <a:p>
            <a:pPr algn="ctr"/>
            <a:r>
              <a:rPr lang="fa-IR"/>
              <a:t>1</a:t>
            </a:r>
            <a:endParaRPr lang="en-US"/>
          </a:p>
        </p:txBody>
      </p:sp>
      <p:pic>
        <p:nvPicPr>
          <p:cNvPr id="2053" name="Picture 9" descr="Picture7"/>
          <p:cNvPicPr>
            <a:picLocks noChangeAspect="1" noChangeArrowheads="1"/>
          </p:cNvPicPr>
          <p:nvPr/>
        </p:nvPicPr>
        <p:blipFill>
          <a:blip r:embed="rId2"/>
          <a:srcRect/>
          <a:stretch>
            <a:fillRect/>
          </a:stretch>
        </p:blipFill>
        <p:spPr bwMode="auto">
          <a:xfrm>
            <a:off x="323850" y="2060575"/>
            <a:ext cx="3816350"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2971800"/>
          </a:xfrm>
        </p:spPr>
        <p:txBody>
          <a:bodyPr/>
          <a:lstStyle/>
          <a:p>
            <a:pPr marL="457200" indent="-457200" algn="r" rtl="1" eaLnBrk="1" hangingPunct="1">
              <a:buFontTx/>
              <a:buChar char="•"/>
            </a:pPr>
            <a:r>
              <a:rPr lang="fa-IR" sz="2800" smtClean="0"/>
              <a:t>به وسیله ی ورزشهای مخصوص می توان عضلات شکم و کمر را تقویت کرد عضلات قوی از ستون فقرات محافظت می کنند و از آسیب دیدگی آن جلوگیری می نمایند عضلات نیرومند می توانند از دیسکهای آسیب دیده حفاظت کنند و کمردردهای حاصل از صدمات دیسک را درمان نمایند.</a:t>
            </a:r>
            <a:endParaRPr lang="en-US" sz="2800" smtClean="0"/>
          </a:p>
        </p:txBody>
      </p:sp>
      <p:pic>
        <p:nvPicPr>
          <p:cNvPr id="19459" name="Content Placeholder 3"/>
          <p:cNvPicPr>
            <a:picLocks noGrp="1" noChangeAspect="1"/>
          </p:cNvPicPr>
          <p:nvPr>
            <p:ph idx="1"/>
          </p:nvPr>
        </p:nvPicPr>
        <p:blipFill>
          <a:blip r:embed="rId2"/>
          <a:srcRect/>
          <a:stretch>
            <a:fillRect/>
          </a:stretch>
        </p:blipFill>
        <p:spPr>
          <a:xfrm>
            <a:off x="2286000" y="2819400"/>
            <a:ext cx="4419600" cy="3810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3352800"/>
          </a:xfrm>
        </p:spPr>
        <p:txBody>
          <a:bodyPr/>
          <a:lstStyle/>
          <a:p>
            <a:pPr algn="r" rtl="1" eaLnBrk="1" hangingPunct="1"/>
            <a:r>
              <a:rPr lang="fa-IR" sz="2800" b="1" smtClean="0"/>
              <a:t>شنا و انجام حرکات در آب</a:t>
            </a:r>
            <a:r>
              <a:rPr lang="fa-IR" sz="2800" smtClean="0"/>
              <a:t>:</a:t>
            </a:r>
            <a:br>
              <a:rPr lang="fa-IR" sz="2800" smtClean="0"/>
            </a:br>
            <a:r>
              <a:rPr lang="fa-IR" sz="2800" smtClean="0"/>
              <a:t>شنا یکی از ورزشهای مفید برای بسیاری از کمردردها می باشد فشار آب روی عضلات بدن باعث قوی و مستحکم شدن آنها می شود آب باعث کاهش وزن بدن می گردد و فشار وارد بر ستون فقرات کم می شود از طرفی آب در برابر حرکات بدن مقاومت می کند و انجام حرکات نیاز به قدرت بیشتری دارند.</a:t>
            </a:r>
            <a:br>
              <a:rPr lang="fa-IR" sz="2800" smtClean="0"/>
            </a:br>
            <a:endParaRPr lang="en-US" sz="2800" smtClean="0"/>
          </a:p>
        </p:txBody>
      </p:sp>
      <p:pic>
        <p:nvPicPr>
          <p:cNvPr id="21507" name="Content Placeholder 3"/>
          <p:cNvPicPr>
            <a:picLocks noGrp="1" noChangeAspect="1"/>
          </p:cNvPicPr>
          <p:nvPr>
            <p:ph idx="1"/>
          </p:nvPr>
        </p:nvPicPr>
        <p:blipFill>
          <a:blip r:embed="rId2"/>
          <a:srcRect/>
          <a:stretch>
            <a:fillRect/>
          </a:stretch>
        </p:blipFill>
        <p:spPr>
          <a:xfrm>
            <a:off x="1600200" y="3124200"/>
            <a:ext cx="5867400" cy="32766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3459163"/>
          </a:xfrm>
        </p:spPr>
        <p:txBody>
          <a:bodyPr rtlCol="0">
            <a:normAutofit fontScale="90000"/>
          </a:bodyPr>
          <a:lstStyle/>
          <a:p>
            <a:pPr eaLnBrk="1" fontAlgn="auto" hangingPunct="1">
              <a:spcAft>
                <a:spcPts val="0"/>
              </a:spcAft>
              <a:defRPr/>
            </a:pPr>
            <a:r>
              <a:rPr lang="fa-IR" dirty="0" smtClean="0"/>
              <a:t/>
            </a:r>
            <a:br>
              <a:rPr lang="fa-IR" dirty="0" smtClean="0"/>
            </a:br>
            <a:r>
              <a:rPr lang="fa-IR" dirty="0" smtClean="0"/>
              <a:t>انجام حرکات روی صندلی </a:t>
            </a:r>
            <a:br>
              <a:rPr lang="fa-IR" dirty="0" smtClean="0"/>
            </a:br>
            <a:r>
              <a:rPr lang="fa-IR" sz="3100" dirty="0" smtClean="0"/>
              <a:t>1.روی صندلی بنشینید و بدن را به سمت جلو خم کنید هنگام خم شدن به سمت جلو عضلات خود را راحت قرار دهید و شانه ها را به سمت جلو آزاد کنید و اجازه دهید دستان شما به طرف پایین کشیده شوند 5 ثانیه در این حالت قرار بگیرید ، سپس به حالت اول بر گردید و 5 ثانیه صبر کنید ، این حرکت را سه بار تکرار کنید</a:t>
            </a:r>
            <a:r>
              <a:rPr lang="fa-IR" dirty="0" smtClean="0"/>
              <a:t/>
            </a:r>
            <a:br>
              <a:rPr lang="fa-IR" dirty="0" smtClean="0"/>
            </a:br>
            <a:r>
              <a:rPr lang="fa-IR" dirty="0" smtClean="0"/>
              <a:t> </a:t>
            </a:r>
            <a:br>
              <a:rPr lang="fa-IR" dirty="0" smtClean="0"/>
            </a:br>
            <a:endParaRPr lang="en-US" dirty="0"/>
          </a:p>
        </p:txBody>
      </p:sp>
      <p:pic>
        <p:nvPicPr>
          <p:cNvPr id="23555" name="Content Placeholder 3"/>
          <p:cNvPicPr>
            <a:picLocks noGrp="1" noChangeAspect="1"/>
          </p:cNvPicPr>
          <p:nvPr>
            <p:ph idx="1"/>
          </p:nvPr>
        </p:nvPicPr>
        <p:blipFill>
          <a:blip r:embed="rId2"/>
          <a:srcRect/>
          <a:stretch>
            <a:fillRect/>
          </a:stretch>
        </p:blipFill>
        <p:spPr>
          <a:xfrm>
            <a:off x="2362200" y="3124200"/>
            <a:ext cx="4267200" cy="3505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304800"/>
            <a:ext cx="8229600" cy="1981200"/>
          </a:xfrm>
        </p:spPr>
        <p:txBody>
          <a:bodyPr/>
          <a:lstStyle/>
          <a:p>
            <a:pPr eaLnBrk="1" hangingPunct="1"/>
            <a:r>
              <a:rPr lang="fa-IR" sz="2800" smtClean="0"/>
              <a:t>2.روی صندلی نشسته و یک زانوی خود را بغل کنید و 10 ثانیه صبر کنید ، سپس زانوی دیگر را در بغل گرفته و 10 ثانیه صبر کنید این حرکت را پنج بار تکرار کنید</a:t>
            </a:r>
            <a:endParaRPr lang="en-US" sz="2800" smtClean="0"/>
          </a:p>
        </p:txBody>
      </p:sp>
      <p:pic>
        <p:nvPicPr>
          <p:cNvPr id="24579" name="Content Placeholder 3"/>
          <p:cNvPicPr>
            <a:picLocks noGrp="1" noChangeAspect="1"/>
          </p:cNvPicPr>
          <p:nvPr>
            <p:ph idx="1"/>
          </p:nvPr>
        </p:nvPicPr>
        <p:blipFill>
          <a:blip r:embed="rId2"/>
          <a:srcRect/>
          <a:stretch>
            <a:fillRect/>
          </a:stretch>
        </p:blipFill>
        <p:spPr>
          <a:xfrm>
            <a:off x="2895600" y="2438400"/>
            <a:ext cx="3124200" cy="368776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2971800"/>
          </a:xfrm>
        </p:spPr>
        <p:txBody>
          <a:bodyPr/>
          <a:lstStyle/>
          <a:p>
            <a:pPr algn="r" eaLnBrk="1" hangingPunct="1"/>
            <a:r>
              <a:rPr lang="fa-IR" sz="2800" smtClean="0"/>
              <a:t>1. کرانچ : با زانوی خم روی زمین دراز بکشید ،دستها در پشت گوش یا به صورت صلیبی بر روی قفسه سینه قرار دهید ، با انقباض عضلات شکم کمر بند شانه را از روی زمین بلند کنید ، یک ثانیه نگه دارید  </a:t>
            </a:r>
            <a:br>
              <a:rPr lang="fa-IR" sz="2800" smtClean="0"/>
            </a:br>
            <a:r>
              <a:rPr lang="fa-IR" sz="2800" smtClean="0"/>
              <a:t>وسپس به ارامی به پایین برگردید.</a:t>
            </a:r>
            <a:br>
              <a:rPr lang="fa-IR" sz="2800" smtClean="0"/>
            </a:br>
            <a:r>
              <a:rPr lang="fa-IR" sz="2800" smtClean="0"/>
              <a:t>تکرار : 8 تا 12 بار</a:t>
            </a:r>
            <a:endParaRPr lang="en-US" sz="2800" smtClean="0"/>
          </a:p>
        </p:txBody>
      </p:sp>
      <p:pic>
        <p:nvPicPr>
          <p:cNvPr id="25603" name="Content Placeholder 3"/>
          <p:cNvPicPr>
            <a:picLocks noGrp="1" noChangeAspect="1"/>
          </p:cNvPicPr>
          <p:nvPr>
            <p:ph idx="1"/>
          </p:nvPr>
        </p:nvPicPr>
        <p:blipFill>
          <a:blip r:embed="rId2"/>
          <a:srcRect/>
          <a:stretch>
            <a:fillRect/>
          </a:stretch>
        </p:blipFill>
        <p:spPr>
          <a:xfrm>
            <a:off x="1752600" y="3124200"/>
            <a:ext cx="6019800" cy="35814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905000"/>
          </a:xfrm>
        </p:spPr>
        <p:txBody>
          <a:bodyPr/>
          <a:lstStyle/>
          <a:p>
            <a:pPr algn="r" eaLnBrk="1" hangingPunct="1"/>
            <a:r>
              <a:rPr lang="fa-IR" sz="2800" smtClean="0"/>
              <a:t>2. لمس انگشتان :تمام تمرینات مفید نیست برخی ممکن است درد را تشدید کند . لمس انگشتان پا در حالت ایستاده باعث اعمال فشار بر روی دیسک ها میشود و همچنان ممکن است باعث کشیدگی بیش از حد در عضلات کمر و پشت ران نیز شود</a:t>
            </a:r>
            <a:endParaRPr lang="en-US" sz="2800" smtClean="0"/>
          </a:p>
        </p:txBody>
      </p:sp>
      <p:pic>
        <p:nvPicPr>
          <p:cNvPr id="26627" name="Content Placeholder 3"/>
          <p:cNvPicPr>
            <a:picLocks noGrp="1" noChangeAspect="1"/>
          </p:cNvPicPr>
          <p:nvPr>
            <p:ph idx="1"/>
          </p:nvPr>
        </p:nvPicPr>
        <p:blipFill>
          <a:blip r:embed="rId2"/>
          <a:srcRect/>
          <a:stretch>
            <a:fillRect/>
          </a:stretch>
        </p:blipFill>
        <p:spPr>
          <a:xfrm>
            <a:off x="1600200" y="2362200"/>
            <a:ext cx="5715000" cy="418147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304800"/>
            <a:ext cx="8991600" cy="1524000"/>
          </a:xfrm>
        </p:spPr>
        <p:txBody>
          <a:bodyPr/>
          <a:lstStyle/>
          <a:p>
            <a:pPr eaLnBrk="1" hangingPunct="1"/>
            <a:r>
              <a:rPr lang="fa-IR" sz="2800" smtClean="0"/>
              <a:t>3. دراز و نشست : ممکن است فشار زیادی را بر روی دیسک ها اعمال کند </a:t>
            </a:r>
            <a:endParaRPr lang="en-US" sz="2800" smtClean="0"/>
          </a:p>
        </p:txBody>
      </p:sp>
      <p:pic>
        <p:nvPicPr>
          <p:cNvPr id="27651" name="Content Placeholder 3"/>
          <p:cNvPicPr>
            <a:picLocks noGrp="1" noChangeAspect="1"/>
          </p:cNvPicPr>
          <p:nvPr>
            <p:ph idx="1"/>
          </p:nvPr>
        </p:nvPicPr>
        <p:blipFill>
          <a:blip r:embed="rId2"/>
          <a:srcRect/>
          <a:stretch>
            <a:fillRect/>
          </a:stretch>
        </p:blipFill>
        <p:spPr>
          <a:xfrm>
            <a:off x="1524000" y="2133600"/>
            <a:ext cx="5562600" cy="451326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2392362"/>
          </a:xfrm>
        </p:spPr>
        <p:txBody>
          <a:bodyPr/>
          <a:lstStyle/>
          <a:p>
            <a:pPr algn="r" eaLnBrk="1" hangingPunct="1"/>
            <a:r>
              <a:rPr lang="fa-IR" sz="2800" smtClean="0"/>
              <a:t>4. کشش عضلات همسترینگ :</a:t>
            </a:r>
            <a:br>
              <a:rPr lang="fa-IR" sz="2800" smtClean="0"/>
            </a:br>
            <a:r>
              <a:rPr lang="fa-IR" sz="2800" smtClean="0"/>
              <a:t>بر روی پشت خود دراز بکشید ، یک زانو خم و حوله را زیر پای دیگر قرار دهید و زانورا صاف و با حوله به آرامی بالا بکشید، کشش ملایمی را در پشت پای خود حس میکنید برای حداقل 15 تا 20 ثانیه نگه دارید.</a:t>
            </a:r>
            <a:br>
              <a:rPr lang="fa-IR" sz="2800" smtClean="0"/>
            </a:br>
            <a:r>
              <a:rPr lang="fa-IR" sz="2800" smtClean="0"/>
              <a:t>2 تا 4 تکرار برای هر پا                                           </a:t>
            </a:r>
            <a:endParaRPr lang="en-US" sz="2800" smtClean="0"/>
          </a:p>
        </p:txBody>
      </p:sp>
      <p:pic>
        <p:nvPicPr>
          <p:cNvPr id="28675" name="Content Placeholder 3"/>
          <p:cNvPicPr>
            <a:picLocks noGrp="1" noChangeAspect="1"/>
          </p:cNvPicPr>
          <p:nvPr>
            <p:ph idx="1"/>
          </p:nvPr>
        </p:nvPicPr>
        <p:blipFill>
          <a:blip r:embed="rId2"/>
          <a:srcRect/>
          <a:stretch>
            <a:fillRect/>
          </a:stretch>
        </p:blipFill>
        <p:spPr>
          <a:xfrm>
            <a:off x="1752600" y="2819400"/>
            <a:ext cx="5867400" cy="364807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2468562"/>
          </a:xfrm>
        </p:spPr>
        <p:txBody>
          <a:bodyPr/>
          <a:lstStyle/>
          <a:p>
            <a:pPr algn="r" eaLnBrk="1" hangingPunct="1"/>
            <a:r>
              <a:rPr lang="fa-IR" sz="2800" smtClean="0"/>
              <a:t>   5. بالا بردن پا : برای تقویت عضلات شکم پیشنهاد میشود ولی باعث بدتر شدن درد کمر میشود . به جای این ، یک پا را صاف و پای دیگر را از زانو خم کنید ، پا صاف را به ارامی بالا بیاورید (حدود 16سانت) اندکی نگه دارید و به ارامی برگردانید .</a:t>
            </a:r>
            <a:br>
              <a:rPr lang="fa-IR" sz="2800" smtClean="0"/>
            </a:br>
            <a:r>
              <a:rPr lang="fa-IR" sz="2800" smtClean="0"/>
              <a:t>تکرار : 10 مرتبه برای هر پا</a:t>
            </a:r>
            <a:endParaRPr lang="en-US" sz="2800" smtClean="0"/>
          </a:p>
        </p:txBody>
      </p:sp>
      <p:pic>
        <p:nvPicPr>
          <p:cNvPr id="29699" name="Content Placeholder 3"/>
          <p:cNvPicPr>
            <a:picLocks noGrp="1" noChangeAspect="1"/>
          </p:cNvPicPr>
          <p:nvPr>
            <p:ph idx="1"/>
          </p:nvPr>
        </p:nvPicPr>
        <p:blipFill>
          <a:blip r:embed="rId2"/>
          <a:srcRect/>
          <a:stretch>
            <a:fillRect/>
          </a:stretch>
        </p:blipFill>
        <p:spPr>
          <a:xfrm>
            <a:off x="2286000" y="3429000"/>
            <a:ext cx="4695825" cy="319087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76200"/>
            <a:ext cx="8229600" cy="2743200"/>
          </a:xfrm>
        </p:spPr>
        <p:txBody>
          <a:bodyPr/>
          <a:lstStyle/>
          <a:p>
            <a:pPr algn="r" eaLnBrk="1" hangingPunct="1"/>
            <a:r>
              <a:rPr lang="fa-IR" sz="2800" smtClean="0"/>
              <a:t>6. دیوار : به فاصله 25 سانت از دیوار بایستید سپس پشت خود را تا کمر به دیوار تکیه دهید به ارامی بلغزید تا زانوها خم شود ، قسمت پایین کمر را با دیوار پرس کنید ، 10 ثانیه نگه دارید و به ارامی به حالت اول بازگردید .</a:t>
            </a:r>
            <a:br>
              <a:rPr lang="fa-IR" sz="2800" smtClean="0"/>
            </a:br>
            <a:r>
              <a:rPr lang="fa-IR" sz="2800" smtClean="0"/>
              <a:t>تکرار : 8 تا 12 مرتبه                                                                   </a:t>
            </a:r>
            <a:endParaRPr lang="en-US" sz="2800" smtClean="0"/>
          </a:p>
        </p:txBody>
      </p:sp>
      <p:pic>
        <p:nvPicPr>
          <p:cNvPr id="30723" name="Content Placeholder 3"/>
          <p:cNvPicPr>
            <a:picLocks noGrp="1" noChangeAspect="1"/>
          </p:cNvPicPr>
          <p:nvPr>
            <p:ph idx="1"/>
          </p:nvPr>
        </p:nvPicPr>
        <p:blipFill>
          <a:blip r:embed="rId2"/>
          <a:srcRect/>
          <a:stretch>
            <a:fillRect/>
          </a:stretch>
        </p:blipFill>
        <p:spPr>
          <a:xfrm>
            <a:off x="1524000" y="2590800"/>
            <a:ext cx="6324600" cy="38004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body" sz="half" idx="2"/>
          </p:nvPr>
        </p:nvSpPr>
        <p:spPr>
          <a:xfrm>
            <a:off x="4572000" y="1557338"/>
            <a:ext cx="4114800" cy="4525962"/>
          </a:xfrm>
        </p:spPr>
        <p:txBody>
          <a:bodyPr/>
          <a:lstStyle/>
          <a:p>
            <a:pPr algn="justLow" eaLnBrk="1" hangingPunct="1">
              <a:lnSpc>
                <a:spcPct val="80000"/>
              </a:lnSpc>
              <a:buClr>
                <a:srgbClr val="FF0000"/>
              </a:buClr>
            </a:pPr>
            <a:r>
              <a:rPr lang="fa-IR" sz="1800" b="1" smtClean="0">
                <a:cs typeface="Zar" pitchFamily="2" charset="-78"/>
              </a:rPr>
              <a:t>علل مكانيكي رايج ترين علت كمر درد است و به دليل كشيدگي ماهيچه يا رگ به رگ شدن زردپي رخ مي دهد. كشيدگي يا رگ به رگ شدن به دلايل مختلفي از جمله بلند كردن اجسام به روش نامناسب، وزن زياد يا وضعيت ضعيف بدني اتفاق مي افتد. كشيدگي و رگ به رگ شدگي، مي تواند با حمل وسيله سنگين يا خوابيدن در وضعيت نامناسب هم تشديد يابد.</a:t>
            </a:r>
          </a:p>
          <a:p>
            <a:pPr algn="justLow" eaLnBrk="1" hangingPunct="1">
              <a:lnSpc>
                <a:spcPct val="80000"/>
              </a:lnSpc>
              <a:buClr>
                <a:srgbClr val="FF0000"/>
              </a:buClr>
            </a:pPr>
            <a:r>
              <a:rPr lang="fa-IR" sz="1800" b="1" smtClean="0">
                <a:cs typeface="Zar" pitchFamily="2" charset="-78"/>
              </a:rPr>
              <a:t>قسمت پايين پشت ، نزديك كمر به عنوان يك نقطه محوري در چرخيدن عمل مي كند و به راحتي كشيدگي پيدا مي كند. (به تصوير نگاه كنيد) بعضي اوقات كشيدگي يا رگ به رگ شدن به سرعت اتفاق مي افتد و موجب درد سريع در ناحيه كمر مي شود. در بقيه حالات، دردناكي و سفتي بعدا ظاهر مي شود. آسيب به ماهيچه ها ممكن است باعث تورم و برجستگي  ماهيچه شود. گرفتگي ماهيچه آسيب ديده باعث بي حركتي ناحيه آسيب ديده و در نتيجه جلوگيري از آسيب بيشتر مي شود.</a:t>
            </a:r>
            <a:endParaRPr lang="en-US" sz="1800" b="1" smtClean="0">
              <a:cs typeface="Zar" pitchFamily="2" charset="-78"/>
            </a:endParaRPr>
          </a:p>
        </p:txBody>
      </p:sp>
      <p:pic>
        <p:nvPicPr>
          <p:cNvPr id="3075" name="Picture 10" descr="Picture9"/>
          <p:cNvPicPr>
            <a:picLocks noChangeAspect="1" noChangeArrowheads="1"/>
          </p:cNvPicPr>
          <p:nvPr/>
        </p:nvPicPr>
        <p:blipFill>
          <a:blip r:embed="rId2"/>
          <a:srcRect/>
          <a:stretch>
            <a:fillRect/>
          </a:stretch>
        </p:blipFill>
        <p:spPr bwMode="auto">
          <a:xfrm>
            <a:off x="611188" y="2205038"/>
            <a:ext cx="3240087" cy="3108325"/>
          </a:xfrm>
          <a:prstGeom prst="rect">
            <a:avLst/>
          </a:prstGeom>
          <a:noFill/>
          <a:ln w="9525">
            <a:noFill/>
            <a:miter lim="800000"/>
            <a:headEnd/>
            <a:tailEnd/>
          </a:ln>
        </p:spPr>
      </p:pic>
      <p:sp>
        <p:nvSpPr>
          <p:cNvPr id="3076" name="Rectangle 11"/>
          <p:cNvSpPr>
            <a:spLocks noChangeArrowheads="1"/>
          </p:cNvSpPr>
          <p:nvPr/>
        </p:nvSpPr>
        <p:spPr bwMode="auto">
          <a:xfrm>
            <a:off x="0" y="115888"/>
            <a:ext cx="9144000" cy="1143000"/>
          </a:xfrm>
          <a:prstGeom prst="rect">
            <a:avLst/>
          </a:prstGeom>
          <a:solidFill>
            <a:srgbClr val="70CAE6"/>
          </a:solidFill>
          <a:ln w="9525">
            <a:noFill/>
            <a:miter lim="800000"/>
            <a:headEnd/>
            <a:tailEnd/>
          </a:ln>
        </p:spPr>
        <p:txBody>
          <a:bodyPr anchor="ctr"/>
          <a:lstStyle/>
          <a:p>
            <a:pPr algn="ctr"/>
            <a:r>
              <a:rPr lang="fa-IR" sz="4000" b="1">
                <a:solidFill>
                  <a:schemeClr val="tx2"/>
                </a:solidFill>
                <a:cs typeface="Zar" pitchFamily="2" charset="-78"/>
              </a:rPr>
              <a:t>كشيدگي، رگ به رگ شدن و اسپاسم (گرفتگي)</a:t>
            </a:r>
          </a:p>
        </p:txBody>
      </p:sp>
      <p:sp>
        <p:nvSpPr>
          <p:cNvPr id="3077" name="AutoShape 13"/>
          <p:cNvSpPr>
            <a:spLocks noChangeArrowheads="1"/>
          </p:cNvSpPr>
          <p:nvPr/>
        </p:nvSpPr>
        <p:spPr bwMode="auto">
          <a:xfrm>
            <a:off x="3492500" y="6165850"/>
            <a:ext cx="2305050" cy="360363"/>
          </a:xfrm>
          <a:prstGeom prst="flowChartTerminator">
            <a:avLst/>
          </a:prstGeom>
          <a:solidFill>
            <a:srgbClr val="C2E8F4"/>
          </a:solidFill>
          <a:ln w="9525">
            <a:noFill/>
            <a:miter lim="800000"/>
            <a:headEnd/>
            <a:tailEnd/>
          </a:ln>
        </p:spPr>
        <p:txBody>
          <a:bodyPr wrap="none" anchor="ctr"/>
          <a:lstStyle/>
          <a:p>
            <a:pPr algn="ctr"/>
            <a:r>
              <a:rPr lang="fa-IR"/>
              <a:t>2</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
            <a:ext cx="8229600" cy="2209800"/>
          </a:xfrm>
        </p:spPr>
        <p:txBody>
          <a:bodyPr/>
          <a:lstStyle/>
          <a:p>
            <a:pPr eaLnBrk="1" hangingPunct="1"/>
            <a:r>
              <a:rPr lang="fa-IR" sz="2800" smtClean="0"/>
              <a:t>7. اکستنشن پشت : بر روی شکم دراز بکشید ، دستها را زیر شانه قرار دهید ، با اعمال نیرو توسط دست ها کمر بند شانه را از زمین بلند کنید، اگر این تمرین راحت است ، تا حدی شانه را بلند کنید که ارنج صاف </a:t>
            </a:r>
            <a:br>
              <a:rPr lang="fa-IR" sz="2800" smtClean="0"/>
            </a:br>
            <a:r>
              <a:rPr lang="fa-IR" sz="2800" smtClean="0"/>
              <a:t>شود 3 ثانیه نگه دارید و به حالت اولیه باز گردید .تکرار 5 تا 10 بار</a:t>
            </a:r>
            <a:endParaRPr lang="en-US" sz="2800" smtClean="0"/>
          </a:p>
        </p:txBody>
      </p:sp>
      <p:pic>
        <p:nvPicPr>
          <p:cNvPr id="31747" name="Content Placeholder 3"/>
          <p:cNvPicPr>
            <a:picLocks noGrp="1" noChangeAspect="1"/>
          </p:cNvPicPr>
          <p:nvPr>
            <p:ph idx="1"/>
          </p:nvPr>
        </p:nvPicPr>
        <p:blipFill>
          <a:blip r:embed="rId2"/>
          <a:srcRect/>
          <a:stretch>
            <a:fillRect/>
          </a:stretch>
        </p:blipFill>
        <p:spPr>
          <a:xfrm>
            <a:off x="1447800" y="2514600"/>
            <a:ext cx="6019800" cy="40386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2316162"/>
          </a:xfrm>
        </p:spPr>
        <p:txBody>
          <a:bodyPr/>
          <a:lstStyle/>
          <a:p>
            <a:pPr algn="r" eaLnBrk="1" hangingPunct="1"/>
            <a:r>
              <a:rPr lang="fa-IR" sz="2800" smtClean="0"/>
              <a:t>8. سگ پرنده : </a:t>
            </a:r>
            <a:br>
              <a:rPr lang="fa-IR" sz="2800" smtClean="0"/>
            </a:br>
            <a:r>
              <a:rPr lang="fa-IR" sz="2800" smtClean="0"/>
              <a:t>به حالت چهار دست و پا قرار بگیرید ، عضلات شکم را سفت کنید ،یک پا را از پشت بالا ببرید و باز کنید ،5 ثانیه نگه دارید </a:t>
            </a:r>
            <a:br>
              <a:rPr lang="fa-IR" sz="2800" smtClean="0"/>
            </a:br>
            <a:r>
              <a:rPr lang="fa-IR" sz="2800" smtClean="0"/>
              <a:t>و سپس پا را عوض کنید. هنگام بالا بردن پا ،بازوی مخالف را هم بلند کنید .تکرار : 8 تا 12 مرتبه برای هر پا </a:t>
            </a:r>
            <a:endParaRPr lang="en-US" sz="2800" smtClean="0"/>
          </a:p>
        </p:txBody>
      </p:sp>
      <p:pic>
        <p:nvPicPr>
          <p:cNvPr id="32771" name="Content Placeholder 3"/>
          <p:cNvPicPr>
            <a:picLocks noGrp="1" noChangeAspect="1"/>
          </p:cNvPicPr>
          <p:nvPr>
            <p:ph idx="1"/>
          </p:nvPr>
        </p:nvPicPr>
        <p:blipFill>
          <a:blip r:embed="rId2"/>
          <a:srcRect/>
          <a:stretch>
            <a:fillRect/>
          </a:stretch>
        </p:blipFill>
        <p:spPr>
          <a:xfrm>
            <a:off x="1600200" y="2743200"/>
            <a:ext cx="6019800" cy="387667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2819400"/>
          </a:xfrm>
        </p:spPr>
        <p:txBody>
          <a:bodyPr/>
          <a:lstStyle/>
          <a:p>
            <a:pPr algn="r" eaLnBrk="1" hangingPunct="1"/>
            <a:r>
              <a:rPr lang="fa-IR" sz="2800" smtClean="0"/>
              <a:t>9.  زانو به سینه :</a:t>
            </a:r>
            <a:br>
              <a:rPr lang="fa-IR" sz="2800" smtClean="0"/>
            </a:br>
            <a:r>
              <a:rPr lang="fa-IR" sz="2800" smtClean="0"/>
              <a:t> با زانوی خم به پشت بخوابید ، یک زانو را به سینه برسانید وپای دیگر را ثابت نگه دارید ، قسمت پایین کمرتان را به زمین فشار دهید و این وضعیت را برای 15 تا 30  ثانیه حفظ کنید سپس زانو را پایین بیاورید و برای زانوی دیگر تکرار کنید .</a:t>
            </a:r>
            <a:br>
              <a:rPr lang="fa-IR" sz="2800" smtClean="0"/>
            </a:br>
            <a:r>
              <a:rPr lang="fa-IR" sz="2800" smtClean="0"/>
              <a:t>تکرار : 2 تا 4 مرتبه برای هر پا </a:t>
            </a:r>
            <a:endParaRPr lang="en-US" sz="2800" smtClean="0"/>
          </a:p>
        </p:txBody>
      </p:sp>
      <p:pic>
        <p:nvPicPr>
          <p:cNvPr id="33795" name="Content Placeholder 3"/>
          <p:cNvPicPr>
            <a:picLocks noGrp="1" noChangeAspect="1"/>
          </p:cNvPicPr>
          <p:nvPr>
            <p:ph idx="1"/>
          </p:nvPr>
        </p:nvPicPr>
        <p:blipFill>
          <a:blip r:embed="rId2"/>
          <a:srcRect/>
          <a:stretch>
            <a:fillRect/>
          </a:stretch>
        </p:blipFill>
        <p:spPr>
          <a:xfrm>
            <a:off x="1676400" y="2971800"/>
            <a:ext cx="5715000" cy="372427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2743200"/>
          </a:xfrm>
        </p:spPr>
        <p:txBody>
          <a:bodyPr/>
          <a:lstStyle/>
          <a:p>
            <a:pPr algn="r" eaLnBrk="1" hangingPunct="1"/>
            <a:r>
              <a:rPr lang="fa-IR" sz="2800" smtClean="0"/>
              <a:t>10. تیلت لگن :</a:t>
            </a:r>
            <a:br>
              <a:rPr lang="fa-IR" sz="2800" smtClean="0"/>
            </a:br>
            <a:r>
              <a:rPr lang="fa-IR" sz="2800" smtClean="0"/>
              <a:t> با زانوی خم به پشت دراز بکشید پاها را بر روی زمین قرار دهید، شکم خود را با کشیدن به داخل و تصور اینکه ناف شما به سمت ستون فقرات حرکت میکند سفت کنید کمر شما به زمین پرس میشود . همراه با دم و بازدم ارام 10 ثانیه نگه دارید .</a:t>
            </a:r>
            <a:br>
              <a:rPr lang="fa-IR" sz="2800" smtClean="0"/>
            </a:br>
            <a:r>
              <a:rPr lang="fa-IR" sz="2800" smtClean="0"/>
              <a:t>تکرار: 8 تا 12 مرتبه</a:t>
            </a:r>
            <a:endParaRPr lang="en-US" sz="2800" smtClean="0"/>
          </a:p>
        </p:txBody>
      </p:sp>
      <p:pic>
        <p:nvPicPr>
          <p:cNvPr id="34819" name="Content Placeholder 3"/>
          <p:cNvPicPr>
            <a:picLocks noGrp="1" noChangeAspect="1"/>
          </p:cNvPicPr>
          <p:nvPr>
            <p:ph idx="1"/>
          </p:nvPr>
        </p:nvPicPr>
        <p:blipFill>
          <a:blip r:embed="rId2"/>
          <a:srcRect/>
          <a:stretch>
            <a:fillRect/>
          </a:stretch>
        </p:blipFill>
        <p:spPr>
          <a:xfrm>
            <a:off x="1905000" y="2971800"/>
            <a:ext cx="5410200" cy="37338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76200"/>
            <a:ext cx="8229600" cy="3352800"/>
          </a:xfrm>
        </p:spPr>
        <p:txBody>
          <a:bodyPr/>
          <a:lstStyle/>
          <a:p>
            <a:pPr algn="r" eaLnBrk="1" hangingPunct="1"/>
            <a:r>
              <a:rPr lang="fa-IR" sz="2800" smtClean="0"/>
              <a:t>11. پل زدن : </a:t>
            </a:r>
            <a:br>
              <a:rPr lang="fa-IR" sz="2800" smtClean="0"/>
            </a:br>
            <a:r>
              <a:rPr lang="fa-IR" sz="2800" smtClean="0"/>
              <a:t>با زانوی خم به پشت دراز بکشید و فقط پاشنه را روی زمین قرار دهید با فشار باسن و پاشنه پا ، باسن را از روی زمین بلند  کنید تا شانه ها ، باسن و زانوها در یک  خط قرار بگیرد ، برای  6  ثانیه</a:t>
            </a:r>
            <a:r>
              <a:rPr lang="fa-IR" sz="2800" smtClean="0">
                <a:solidFill>
                  <a:srgbClr val="000000"/>
                </a:solidFill>
              </a:rPr>
              <a:t> نگه دارید و سپس به ارامی باسن را پایین بیاورید و به مدت 10 ثانیه استراحت کنید.</a:t>
            </a:r>
            <a:br>
              <a:rPr lang="fa-IR" sz="2800" smtClean="0">
                <a:solidFill>
                  <a:srgbClr val="000000"/>
                </a:solidFill>
              </a:rPr>
            </a:br>
            <a:r>
              <a:rPr lang="fa-IR" sz="2800" smtClean="0">
                <a:solidFill>
                  <a:srgbClr val="000000"/>
                </a:solidFill>
              </a:rPr>
              <a:t>تکرار : 8 تا 12 مرتبه </a:t>
            </a:r>
            <a:r>
              <a:rPr lang="fa-IR" sz="2800" smtClean="0"/>
              <a:t> </a:t>
            </a:r>
            <a:br>
              <a:rPr lang="fa-IR" sz="2800" smtClean="0"/>
            </a:br>
            <a:endParaRPr lang="en-US" sz="2800" smtClean="0"/>
          </a:p>
        </p:txBody>
      </p:sp>
      <p:pic>
        <p:nvPicPr>
          <p:cNvPr id="35843" name="Content Placeholder 3"/>
          <p:cNvPicPr>
            <a:picLocks noGrp="1" noChangeAspect="1"/>
          </p:cNvPicPr>
          <p:nvPr>
            <p:ph idx="1"/>
          </p:nvPr>
        </p:nvPicPr>
        <p:blipFill>
          <a:blip r:embed="rId2"/>
          <a:srcRect/>
          <a:stretch>
            <a:fillRect/>
          </a:stretch>
        </p:blipFill>
        <p:spPr>
          <a:xfrm>
            <a:off x="1600200" y="2895600"/>
            <a:ext cx="5867400" cy="3800475"/>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28600"/>
            <a:ext cx="8229600" cy="2590800"/>
          </a:xfrm>
        </p:spPr>
        <p:txBody>
          <a:bodyPr/>
          <a:lstStyle/>
          <a:p>
            <a:pPr algn="r" eaLnBrk="1" hangingPunct="1"/>
            <a:r>
              <a:rPr lang="fa-IR" sz="2800" smtClean="0"/>
              <a:t>12. بلند کردن وزنه : </a:t>
            </a:r>
            <a:br>
              <a:rPr lang="fa-IR" sz="2800" smtClean="0"/>
            </a:br>
            <a:r>
              <a:rPr lang="fa-IR" sz="2800" smtClean="0"/>
              <a:t>معمولا به کمر فشار وارد نمیکند و در حقیقت ممکن است باعث تسکین دردهای مزمن کمری گردد.ولی زمانی که شما درد حادی در کمر دارید فشار اضافی به عضلات و لیگامنت ها ممکن است جراحت را افزایش دهد . از پزشک سوال کنید ایا وزنه بلند کنید و چه تمریناتی ؟</a:t>
            </a:r>
            <a:endParaRPr lang="en-US" sz="2800" smtClean="0"/>
          </a:p>
        </p:txBody>
      </p:sp>
      <p:pic>
        <p:nvPicPr>
          <p:cNvPr id="36867" name="Content Placeholder 3"/>
          <p:cNvPicPr>
            <a:picLocks noGrp="1" noChangeAspect="1"/>
          </p:cNvPicPr>
          <p:nvPr>
            <p:ph idx="1"/>
          </p:nvPr>
        </p:nvPicPr>
        <p:blipFill>
          <a:blip r:embed="rId2"/>
          <a:srcRect/>
          <a:stretch>
            <a:fillRect/>
          </a:stretch>
        </p:blipFill>
        <p:spPr>
          <a:xfrm>
            <a:off x="1752600" y="2895600"/>
            <a:ext cx="5715000" cy="3800475"/>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2362200"/>
          </a:xfrm>
        </p:spPr>
        <p:txBody>
          <a:bodyPr/>
          <a:lstStyle/>
          <a:p>
            <a:pPr algn="r" eaLnBrk="1" hangingPunct="1"/>
            <a:r>
              <a:rPr lang="fa-IR" sz="2800" smtClean="0"/>
              <a:t>13.تمرینات هوازی :</a:t>
            </a:r>
            <a:br>
              <a:rPr lang="fa-IR" sz="2800" smtClean="0"/>
            </a:br>
            <a:r>
              <a:rPr lang="fa-IR" sz="2800" smtClean="0"/>
              <a:t>باعث تقویت شش ها ، قلب و رگ های خونی میشود و به کاهش وزن  نیز کمک میکند پیاده روی ، شنا ودوچرخه سواری به کاهش درد کمر کمک میکند . در صورتی که کمر شما اسیب دیده است شنا کنید زیرا آب بدن شما را حمایت میکند .</a:t>
            </a:r>
            <a:endParaRPr lang="en-US" sz="2800" smtClean="0"/>
          </a:p>
        </p:txBody>
      </p:sp>
      <p:pic>
        <p:nvPicPr>
          <p:cNvPr id="37891" name="Content Placeholder 3"/>
          <p:cNvPicPr>
            <a:picLocks noGrp="1" noChangeAspect="1"/>
          </p:cNvPicPr>
          <p:nvPr>
            <p:ph idx="1"/>
          </p:nvPr>
        </p:nvPicPr>
        <p:blipFill>
          <a:blip r:embed="rId2"/>
          <a:srcRect/>
          <a:stretch>
            <a:fillRect/>
          </a:stretch>
        </p:blipFill>
        <p:spPr>
          <a:xfrm>
            <a:off x="1524000" y="2743200"/>
            <a:ext cx="6019800" cy="3876675"/>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486400" y="152400"/>
            <a:ext cx="3657600" cy="3429000"/>
          </a:xfrm>
        </p:spPr>
        <p:txBody>
          <a:bodyPr/>
          <a:lstStyle/>
          <a:p>
            <a:pPr algn="r" eaLnBrk="1" hangingPunct="1"/>
            <a:r>
              <a:rPr lang="fa-IR" sz="2800" smtClean="0"/>
              <a:t>14. برخی از حرکات پیلاتس:</a:t>
            </a:r>
            <a:br>
              <a:rPr lang="fa-IR" sz="2800" smtClean="0"/>
            </a:br>
            <a:r>
              <a:rPr lang="fa-IR" sz="2800" smtClean="0"/>
              <a:t>ترکیبی از کشش ها و تقویت عضلات شکمی است که زیر نظر یک مربی با تجربه ممکن است باعث بهبود کمر درد شود.</a:t>
            </a:r>
            <a:endParaRPr lang="en-US" sz="2800" smtClean="0"/>
          </a:p>
        </p:txBody>
      </p:sp>
      <p:pic>
        <p:nvPicPr>
          <p:cNvPr id="38915" name="Content Placeholder 3"/>
          <p:cNvPicPr>
            <a:picLocks noGrp="1" noChangeAspect="1"/>
          </p:cNvPicPr>
          <p:nvPr>
            <p:ph idx="1"/>
          </p:nvPr>
        </p:nvPicPr>
        <p:blipFill>
          <a:blip r:embed="rId2"/>
          <a:srcRect/>
          <a:stretch>
            <a:fillRect/>
          </a:stretch>
        </p:blipFill>
        <p:spPr>
          <a:xfrm>
            <a:off x="0" y="0"/>
            <a:ext cx="5410200" cy="3952875"/>
          </a:xfrm>
        </p:spPr>
      </p:pic>
      <p:pic>
        <p:nvPicPr>
          <p:cNvPr id="3" name="Picture 2"/>
          <p:cNvPicPr>
            <a:picLocks noChangeAspect="1"/>
          </p:cNvPicPr>
          <p:nvPr/>
        </p:nvPicPr>
        <p:blipFill>
          <a:blip r:embed="rId3">
            <a:extLst>
              <a:ext uri="{28A0092B-C50C-407E-A947-70E740481C1C}"/>
            </a:extLst>
          </a:blip>
          <a:stretch>
            <a:fillRect/>
          </a:stretch>
        </p:blipFill>
        <p:spPr>
          <a:xfrm>
            <a:off x="5867400" y="3657600"/>
            <a:ext cx="2695575"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93-9\Low back pain\شیوه-های-صحیح-نشستن-ایستادن-راه-رفتن-و-خوابیدن-تصاویر-4.jpg"/>
          <p:cNvPicPr>
            <a:picLocks noGrp="1" noChangeAspect="1" noChangeArrowheads="1"/>
          </p:cNvPicPr>
          <p:nvPr>
            <p:ph idx="1"/>
          </p:nvPr>
        </p:nvPicPr>
        <p:blipFill>
          <a:blip r:embed="rId2"/>
          <a:srcRect/>
          <a:stretch>
            <a:fillRect/>
          </a:stretch>
        </p:blipFill>
        <p:spPr bwMode="auto">
          <a:xfrm>
            <a:off x="990600" y="739299"/>
            <a:ext cx="7648376" cy="611870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D:\93-9\Low back pain\شیوه-های-صحیح-نشستن-ایستادن-راه-رفتن-و-خوابیدن-تصاویر-9.jpg"/>
          <p:cNvPicPr>
            <a:picLocks noGrp="1" noChangeAspect="1" noChangeArrowheads="1"/>
          </p:cNvPicPr>
          <p:nvPr>
            <p:ph idx="1"/>
          </p:nvPr>
        </p:nvPicPr>
        <p:blipFill>
          <a:blip r:embed="rId2"/>
          <a:srcRect/>
          <a:stretch>
            <a:fillRect/>
          </a:stretch>
        </p:blipFill>
        <p:spPr bwMode="auto">
          <a:xfrm>
            <a:off x="533400" y="817677"/>
            <a:ext cx="8258254" cy="60403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2533" y="228600"/>
            <a:ext cx="5215467" cy="1219200"/>
          </a:xfrm>
        </p:spPr>
        <p:txBody>
          <a:bodyPr/>
          <a:lstStyle/>
          <a:p>
            <a:pPr>
              <a:defRPr/>
            </a:pPr>
            <a:r>
              <a:rPr lang="en-US" b="1" dirty="0" smtClean="0"/>
              <a:t>Muscles</a:t>
            </a:r>
          </a:p>
        </p:txBody>
      </p:sp>
      <p:sp>
        <p:nvSpPr>
          <p:cNvPr id="21507" name="Rectangle 3"/>
          <p:cNvSpPr>
            <a:spLocks noGrp="1" noChangeArrowheads="1"/>
          </p:cNvSpPr>
          <p:nvPr>
            <p:ph type="body" sz="half" idx="1"/>
          </p:nvPr>
        </p:nvSpPr>
        <p:spPr>
          <a:xfrm>
            <a:off x="169334" y="1371600"/>
            <a:ext cx="4334933" cy="4114800"/>
          </a:xfrm>
        </p:spPr>
        <p:txBody>
          <a:bodyPr>
            <a:normAutofit fontScale="92500" lnSpcReduction="20000"/>
          </a:bodyPr>
          <a:lstStyle/>
          <a:p>
            <a:r>
              <a:rPr lang="en-US" smtClean="0"/>
              <a:t>Spinalis</a:t>
            </a:r>
          </a:p>
          <a:p>
            <a:r>
              <a:rPr lang="en-US" smtClean="0"/>
              <a:t>Longissimus</a:t>
            </a:r>
          </a:p>
          <a:p>
            <a:r>
              <a:rPr lang="en-US" smtClean="0"/>
              <a:t>Iliocostalis</a:t>
            </a:r>
          </a:p>
          <a:p>
            <a:r>
              <a:rPr lang="en-US" smtClean="0"/>
              <a:t>Quadratus lumborum</a:t>
            </a:r>
          </a:p>
          <a:p>
            <a:pPr lvl="1"/>
            <a:r>
              <a:rPr lang="en-US" smtClean="0"/>
              <a:t>Ilium to lumbar TPs</a:t>
            </a:r>
          </a:p>
          <a:p>
            <a:r>
              <a:rPr lang="en-US" smtClean="0"/>
              <a:t>Intertransversalis</a:t>
            </a:r>
          </a:p>
          <a:p>
            <a:r>
              <a:rPr lang="en-US" smtClean="0"/>
              <a:t>Interspinals</a:t>
            </a:r>
          </a:p>
          <a:p>
            <a:r>
              <a:rPr lang="en-US" smtClean="0"/>
              <a:t>Multifidus</a:t>
            </a:r>
          </a:p>
          <a:p>
            <a:r>
              <a:rPr lang="en-US" smtClean="0"/>
              <a:t>Erector spinae</a:t>
            </a:r>
          </a:p>
        </p:txBody>
      </p:sp>
      <p:pic>
        <p:nvPicPr>
          <p:cNvPr id="21508" name="Picture 11" descr="bs111004"/>
          <p:cNvPicPr>
            <a:picLocks noGrp="1" noChangeAspect="1" noChangeArrowheads="1"/>
          </p:cNvPicPr>
          <p:nvPr>
            <p:ph sz="half" idx="2"/>
          </p:nvPr>
        </p:nvPicPr>
        <p:blipFill>
          <a:blip r:embed="rId3"/>
          <a:srcRect/>
          <a:stretch>
            <a:fillRect/>
          </a:stretch>
        </p:blipFill>
        <p:spPr>
          <a:xfrm>
            <a:off x="4744156" y="244476"/>
            <a:ext cx="4399844" cy="5699125"/>
          </a:xfrm>
          <a:noFill/>
        </p:spPr>
      </p:pic>
      <p:pic>
        <p:nvPicPr>
          <p:cNvPr id="18438" name="Picture 6" descr="http://www.smartimagebase.com/imagescooked/9299W.jpg"/>
          <p:cNvPicPr>
            <a:picLocks noChangeAspect="1" noChangeArrowheads="1"/>
          </p:cNvPicPr>
          <p:nvPr/>
        </p:nvPicPr>
        <p:blipFill>
          <a:blip r:embed="rId4"/>
          <a:srcRect/>
          <a:stretch>
            <a:fillRect/>
          </a:stretch>
        </p:blipFill>
        <p:spPr bwMode="auto">
          <a:xfrm>
            <a:off x="372533" y="84139"/>
            <a:ext cx="7653867" cy="6694487"/>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down)">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D:\93-9\Low back pain\hhh732-1.jpg"/>
          <p:cNvPicPr>
            <a:picLocks noGrp="1" noChangeAspect="1" noChangeArrowheads="1"/>
          </p:cNvPicPr>
          <p:nvPr>
            <p:ph idx="1"/>
          </p:nvPr>
        </p:nvPicPr>
        <p:blipFill>
          <a:blip r:embed="rId2"/>
          <a:srcRect/>
          <a:stretch>
            <a:fillRect/>
          </a:stretch>
        </p:blipFill>
        <p:spPr bwMode="auto">
          <a:xfrm>
            <a:off x="381000" y="838200"/>
            <a:ext cx="8329205" cy="543480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D:\93-9\Low back pain\images-11.jpg"/>
          <p:cNvPicPr>
            <a:picLocks noChangeAspect="1" noChangeArrowheads="1"/>
          </p:cNvPicPr>
          <p:nvPr/>
        </p:nvPicPr>
        <p:blipFill>
          <a:blip r:embed="rId2"/>
          <a:srcRect/>
          <a:stretch>
            <a:fillRect/>
          </a:stretch>
        </p:blipFill>
        <p:spPr bwMode="auto">
          <a:xfrm>
            <a:off x="389414" y="1066800"/>
            <a:ext cx="8754586" cy="46482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93-9\Low back pain\Big-1390-10-164116177244103220180113249211249823813721265-300x225.jpg"/>
          <p:cNvPicPr>
            <a:picLocks noGrp="1" noChangeAspect="1" noChangeArrowheads="1"/>
          </p:cNvPicPr>
          <p:nvPr>
            <p:ph idx="1"/>
          </p:nvPr>
        </p:nvPicPr>
        <p:blipFill>
          <a:blip r:embed="rId2"/>
          <a:srcRect/>
          <a:stretch>
            <a:fillRect/>
          </a:stretch>
        </p:blipFill>
        <p:spPr bwMode="auto">
          <a:xfrm>
            <a:off x="1143000" y="1005681"/>
            <a:ext cx="7239000" cy="5429251"/>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               با سپاس از توجه شما</a:t>
            </a:r>
            <a:endParaRPr lang="en-US" dirty="0"/>
          </a:p>
        </p:txBody>
      </p:sp>
      <p:pic>
        <p:nvPicPr>
          <p:cNvPr id="11" name="Picture 2"/>
          <p:cNvPicPr>
            <a:picLocks noGrp="1" noChangeAspect="1" noChangeArrowheads="1"/>
          </p:cNvPicPr>
          <p:nvPr>
            <p:ph idx="1"/>
          </p:nvPr>
        </p:nvPicPr>
        <p:blipFill>
          <a:blip r:embed="rId3"/>
          <a:srcRect/>
          <a:stretch>
            <a:fillRect/>
          </a:stretch>
        </p:blipFill>
        <p:spPr bwMode="auto">
          <a:xfrm>
            <a:off x="2590800" y="1295400"/>
            <a:ext cx="40005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
          </a:xfrm>
        </p:spPr>
        <p:txBody>
          <a:bodyPr rtlCol="0">
            <a:normAutofit fontScale="90000"/>
          </a:bodyPr>
          <a:lstStyle/>
          <a:p>
            <a:pPr eaLnBrk="1" fontAlgn="auto" hangingPunct="1">
              <a:spcAft>
                <a:spcPts val="0"/>
              </a:spcAft>
              <a:defRPr/>
            </a:pPr>
            <a:r>
              <a:rPr lang="fa-IR" b="1" dirty="0" smtClean="0"/>
              <a:t>فتق دیسک بین مهره‌ای</a:t>
            </a:r>
            <a:br>
              <a:rPr lang="fa-IR" b="1" dirty="0" smtClean="0"/>
            </a:br>
            <a:endParaRPr lang="en-US" dirty="0"/>
          </a:p>
        </p:txBody>
      </p:sp>
      <p:sp>
        <p:nvSpPr>
          <p:cNvPr id="5123" name="Content Placeholder 2"/>
          <p:cNvSpPr>
            <a:spLocks noGrp="1"/>
          </p:cNvSpPr>
          <p:nvPr>
            <p:ph idx="1"/>
          </p:nvPr>
        </p:nvSpPr>
        <p:spPr>
          <a:xfrm>
            <a:off x="457200" y="914400"/>
            <a:ext cx="8229600" cy="3352800"/>
          </a:xfrm>
        </p:spPr>
        <p:txBody>
          <a:bodyPr/>
          <a:lstStyle/>
          <a:p>
            <a:pPr algn="r" rtl="1" eaLnBrk="1" hangingPunct="1"/>
            <a:r>
              <a:rPr lang="fa-IR" smtClean="0"/>
              <a:t>به معنای آزاد شدن بخش مرکزی دیسک از قسمت محیطی آن است.</a:t>
            </a:r>
            <a:endParaRPr lang="en-US" smtClean="0"/>
          </a:p>
          <a:p>
            <a:pPr algn="r" rtl="1" eaLnBrk="1" hangingPunct="1"/>
            <a:r>
              <a:rPr lang="fa-IR" smtClean="0"/>
              <a:t>هر دیسک از دو قسمت تشکیل شده‌است که عبارتنداز:</a:t>
            </a:r>
            <a:endParaRPr lang="en-US" smtClean="0"/>
          </a:p>
          <a:p>
            <a:pPr algn="r" rtl="1" eaLnBrk="1" hangingPunct="1"/>
            <a:r>
              <a:rPr lang="fa-IR" smtClean="0"/>
              <a:t>قسمت محیطی بنام آنولوس فیبروزوس</a:t>
            </a:r>
            <a:r>
              <a:rPr lang="fa-IR" u="sng" baseline="30000" smtClean="0">
                <a:hlinkClick r:id="rId2"/>
              </a:rPr>
              <a:t>[۱]</a:t>
            </a:r>
            <a:r>
              <a:rPr lang="en-US" smtClean="0"/>
              <a:t> </a:t>
            </a:r>
          </a:p>
          <a:p>
            <a:pPr algn="r" rtl="1" eaLnBrk="1" hangingPunct="1"/>
            <a:r>
              <a:rPr lang="fa-IR" smtClean="0"/>
              <a:t>قسمت مرکزی بنام هسته دیسک یا نوکلئوس پالپوزوس</a:t>
            </a:r>
            <a:r>
              <a:rPr lang="fa-IR" u="sng" baseline="30000" smtClean="0">
                <a:hlinkClick r:id="rId2"/>
              </a:rPr>
              <a:t>[۲]</a:t>
            </a:r>
            <a:r>
              <a:rPr lang="fa-IR" smtClean="0"/>
              <a:t>. </a:t>
            </a:r>
            <a:endParaRPr lang="en-US" smtClean="0"/>
          </a:p>
          <a:p>
            <a:pPr algn="r" eaLnBrk="1" hangingPunct="1"/>
            <a:endParaRPr lang="en-US" smtClean="0"/>
          </a:p>
        </p:txBody>
      </p:sp>
      <p:pic>
        <p:nvPicPr>
          <p:cNvPr id="5124" name="Picture 4" descr="Disc_Herniation.jpg"/>
          <p:cNvPicPr>
            <a:picLocks noChangeAspect="1"/>
          </p:cNvPicPr>
          <p:nvPr/>
        </p:nvPicPr>
        <p:blipFill>
          <a:blip r:embed="rId3"/>
          <a:srcRect/>
          <a:stretch>
            <a:fillRect/>
          </a:stretch>
        </p:blipFill>
        <p:spPr bwMode="auto">
          <a:xfrm>
            <a:off x="1447800" y="4038600"/>
            <a:ext cx="6477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sz="half" idx="2"/>
          </p:nvPr>
        </p:nvSpPr>
        <p:spPr>
          <a:xfrm>
            <a:off x="4859338" y="1887538"/>
            <a:ext cx="3889375" cy="3846512"/>
          </a:xfrm>
        </p:spPr>
        <p:txBody>
          <a:bodyPr/>
          <a:lstStyle/>
          <a:p>
            <a:pPr algn="justLow" eaLnBrk="1" hangingPunct="1">
              <a:lnSpc>
                <a:spcPct val="80000"/>
              </a:lnSpc>
              <a:buClr>
                <a:srgbClr val="FF0000"/>
              </a:buClr>
            </a:pPr>
            <a:r>
              <a:rPr lang="fa-IR" sz="1800" b="1" smtClean="0">
                <a:cs typeface="Zar" pitchFamily="2" charset="-78"/>
              </a:rPr>
              <a:t>ساييدگي يا خراب شدگي طبيعي ديسك به مرور زمان مي تواند يكي از علل ايجاد فتق ديسك باشد. كشش هاي شديد يا ضربه هاي ناگهاني مي تواند باعث ايجاد فتق ديسكي شود كه به نام ديسك دچار لغزش متداول است. هنگامي كه ديسك متورم يكي از 50 عصب نخاع را تحت فشار قرار دهد باعث كمر درد مي شود. ( تصوير سمت چپ)</a:t>
            </a:r>
          </a:p>
          <a:p>
            <a:pPr algn="justLow" eaLnBrk="1" hangingPunct="1">
              <a:lnSpc>
                <a:spcPct val="80000"/>
              </a:lnSpc>
              <a:buClr>
                <a:srgbClr val="FF0000"/>
              </a:buClr>
            </a:pPr>
            <a:r>
              <a:rPr lang="fa-IR" sz="1800" b="1" smtClean="0">
                <a:cs typeface="Zar" pitchFamily="2" charset="-78"/>
              </a:rPr>
              <a:t>عصب سياتيك (تصوير سمت راست) از نخاع به سمت پا كشيده مي شود و بيشترين احتمال را براي تحت فشار قرار گرفتن دارد. فشار به عصب سياتيك يا متورم شدن آن موجب حساس شدن عصب و ايجاد درد به صورت تير كشيدن در پشت كمر، كفل ها و ساق پا مي شود.</a:t>
            </a:r>
            <a:endParaRPr lang="en-US" sz="1800" b="1" smtClean="0">
              <a:cs typeface="Zar" pitchFamily="2" charset="-78"/>
            </a:endParaRPr>
          </a:p>
        </p:txBody>
      </p:sp>
      <p:sp>
        <p:nvSpPr>
          <p:cNvPr id="5123" name="Rectangle 8"/>
          <p:cNvSpPr>
            <a:spLocks noChangeArrowheads="1"/>
          </p:cNvSpPr>
          <p:nvPr/>
        </p:nvSpPr>
        <p:spPr bwMode="auto">
          <a:xfrm>
            <a:off x="0" y="115888"/>
            <a:ext cx="9144000" cy="1143000"/>
          </a:xfrm>
          <a:prstGeom prst="rect">
            <a:avLst/>
          </a:prstGeom>
          <a:solidFill>
            <a:srgbClr val="70CAE6"/>
          </a:solidFill>
          <a:ln w="9525">
            <a:noFill/>
            <a:miter lim="800000"/>
            <a:headEnd/>
            <a:tailEnd/>
          </a:ln>
        </p:spPr>
        <p:txBody>
          <a:bodyPr anchor="ctr"/>
          <a:lstStyle/>
          <a:p>
            <a:pPr algn="ctr"/>
            <a:r>
              <a:rPr lang="fa-IR" sz="4000" b="1">
                <a:solidFill>
                  <a:schemeClr val="tx2"/>
                </a:solidFill>
                <a:cs typeface="Zar" pitchFamily="2" charset="-78"/>
              </a:rPr>
              <a:t>فتق ديسك</a:t>
            </a:r>
          </a:p>
        </p:txBody>
      </p:sp>
      <p:sp>
        <p:nvSpPr>
          <p:cNvPr id="5124" name="AutoShape 10"/>
          <p:cNvSpPr>
            <a:spLocks noChangeArrowheads="1"/>
          </p:cNvSpPr>
          <p:nvPr/>
        </p:nvSpPr>
        <p:spPr bwMode="auto">
          <a:xfrm>
            <a:off x="3492500" y="6165850"/>
            <a:ext cx="2305050" cy="360363"/>
          </a:xfrm>
          <a:prstGeom prst="flowChartTerminator">
            <a:avLst/>
          </a:prstGeom>
          <a:solidFill>
            <a:srgbClr val="C2E8F4"/>
          </a:solidFill>
          <a:ln w="9525">
            <a:noFill/>
            <a:miter lim="800000"/>
            <a:headEnd/>
            <a:tailEnd/>
          </a:ln>
        </p:spPr>
        <p:txBody>
          <a:bodyPr wrap="none" anchor="ctr"/>
          <a:lstStyle/>
          <a:p>
            <a:pPr algn="ctr"/>
            <a:r>
              <a:rPr lang="fa-IR"/>
              <a:t>4</a:t>
            </a:r>
            <a:endParaRPr lang="en-US"/>
          </a:p>
        </p:txBody>
      </p:sp>
      <p:pic>
        <p:nvPicPr>
          <p:cNvPr id="5125" name="Picture 11" descr="Picture10"/>
          <p:cNvPicPr>
            <a:picLocks noChangeAspect="1" noChangeArrowheads="1"/>
          </p:cNvPicPr>
          <p:nvPr/>
        </p:nvPicPr>
        <p:blipFill>
          <a:blip r:embed="rId2"/>
          <a:srcRect/>
          <a:stretch>
            <a:fillRect/>
          </a:stretch>
        </p:blipFill>
        <p:spPr bwMode="auto">
          <a:xfrm>
            <a:off x="611188" y="2133600"/>
            <a:ext cx="36734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2963</Words>
  <Application>Microsoft Office PowerPoint</Application>
  <PresentationFormat>On-screen Show (4:3)</PresentationFormat>
  <Paragraphs>343</Paragraphs>
  <Slides>73</Slides>
  <Notes>6</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In the name of God  Spilat mountaineering Club</vt:lpstr>
      <vt:lpstr>Epidemiology</vt:lpstr>
      <vt:lpstr>دیسکهای بین مهره‌ای کلا 4/1 طول ستون فقرات را تشکیل می‌دهند دیسکها در ناحیه گردن و کمر که حرکت بیشتری دارند، بزرگتر هستند. دیسکها الاستیک هستند و حرکت آسان مهره‌های استخوانی را بر روی یکدیگر امکان پذیر می‌کنند با افزایش سن خاصیت الاستیک دیسک کاهش می‌یابد.  </vt:lpstr>
      <vt:lpstr>قسمت عقب ستون فقرات ، شامل قوسهای مهره‌ای و هفت زائده است. و از داخل این قوس ، نخاع عبور می‌کند. عمل قسمت عقب ستون فقرات ، حفاظت از طناب نخاعی و اعصاب موجود در مجرای نخاعی و تثبیت ستون فقرات بوسیله اتصالات عضلات و رباطهاست. رشته‌های عصبی از بین مهره خارج شده و به مناطق مربوطه خود عصب دهی می‌کنند</vt:lpstr>
      <vt:lpstr>علل كمردرد </vt:lpstr>
      <vt:lpstr>Slide 6</vt:lpstr>
      <vt:lpstr>Muscles</vt:lpstr>
      <vt:lpstr>فتق دیسک بین مهره‌ای </vt:lpstr>
      <vt:lpstr>Slide 9</vt:lpstr>
      <vt:lpstr>Neuro-anatomy</vt:lpstr>
      <vt:lpstr>Disc Herniation – Physiology</vt:lpstr>
      <vt:lpstr>Causes of Low Back Pain</vt:lpstr>
      <vt:lpstr>Causes of Low Back Pain…</vt:lpstr>
      <vt:lpstr>برخی علائم شایع  پارگی دیسک  بین مهره ای در قسمت تحتانی کمر</vt:lpstr>
      <vt:lpstr>Straight leg raising test</vt:lpstr>
      <vt:lpstr>Slide 16</vt:lpstr>
      <vt:lpstr>Slide 17</vt:lpstr>
      <vt:lpstr>Anatomy </vt:lpstr>
      <vt:lpstr>Spinal causes</vt:lpstr>
      <vt:lpstr>Herniated Disc</vt:lpstr>
      <vt:lpstr>Types of Herniate Disc</vt:lpstr>
      <vt:lpstr>Radiographic herniated disc</vt:lpstr>
      <vt:lpstr>Facet joint pain</vt:lpstr>
      <vt:lpstr>Osteomyelitis</vt:lpstr>
      <vt:lpstr>Spondylolisthesis</vt:lpstr>
      <vt:lpstr>Red Flags</vt:lpstr>
      <vt:lpstr>Medications</vt:lpstr>
      <vt:lpstr>Non-pharmacologic treatments</vt:lpstr>
      <vt:lpstr>Chiropractic/Osteopathic</vt:lpstr>
      <vt:lpstr>Exercise &amp; Bed Rest</vt:lpstr>
      <vt:lpstr>Massage &amp; Physical Therapy</vt:lpstr>
      <vt:lpstr>Acupuncture</vt:lpstr>
      <vt:lpstr>Other Modalities</vt:lpstr>
      <vt:lpstr>Role of X-rays (Radiology)</vt:lpstr>
      <vt:lpstr>Treatment of Back Pain</vt:lpstr>
      <vt:lpstr>Discectomy</vt:lpstr>
      <vt:lpstr>Gabapentin (Neurontin)</vt:lpstr>
      <vt:lpstr>Tricyclic antidepressants</vt:lpstr>
      <vt:lpstr>Muscle Relaxants</vt:lpstr>
      <vt:lpstr>Tramadol ( Ultram ) </vt:lpstr>
      <vt:lpstr>Slide 41</vt:lpstr>
      <vt:lpstr>Slide 42</vt:lpstr>
      <vt:lpstr>Slide 43</vt:lpstr>
      <vt:lpstr>Water</vt:lpstr>
      <vt:lpstr>Slide 45</vt:lpstr>
      <vt:lpstr>Slide 46</vt:lpstr>
      <vt:lpstr>Slide 47</vt:lpstr>
      <vt:lpstr>Slide 48</vt:lpstr>
      <vt:lpstr>ورزش باعث بیشتر شدن انعطاف بدنی می گردد انعطاف بدنی ، توانایی حرکات در جهات مختلف را افزایش می دهد و کمردرد های حاصل از خشکی کمر را درمان می کند</vt:lpstr>
      <vt:lpstr>به وسیله ی ورزشهای مخصوص می توان عضلات شکم و کمر را تقویت کرد عضلات قوی از ستون فقرات محافظت می کنند و از آسیب دیدگی آن جلوگیری می نمایند عضلات نیرومند می توانند از دیسکهای آسیب دیده حفاظت کنند و کمردردهای حاصل از صدمات دیسک را درمان نمایند.</vt:lpstr>
      <vt:lpstr>شنا و انجام حرکات در آب: شنا یکی از ورزشهای مفید برای بسیاری از کمردردها می باشد فشار آب روی عضلات بدن باعث قوی و مستحکم شدن آنها می شود آب باعث کاهش وزن بدن می گردد و فشار وارد بر ستون فقرات کم می شود از طرفی آب در برابر حرکات بدن مقاومت می کند و انجام حرکات نیاز به قدرت بیشتری دارند. </vt:lpstr>
      <vt:lpstr> انجام حرکات روی صندلی  1.روی صندلی بنشینید و بدن را به سمت جلو خم کنید هنگام خم شدن به سمت جلو عضلات خود را راحت قرار دهید و شانه ها را به سمت جلو آزاد کنید و اجازه دهید دستان شما به طرف پایین کشیده شوند 5 ثانیه در این حالت قرار بگیرید ، سپس به حالت اول بر گردید و 5 ثانیه صبر کنید ، این حرکت را سه بار تکرار کنید   </vt:lpstr>
      <vt:lpstr>2.روی صندلی نشسته و یک زانوی خود را بغل کنید و 10 ثانیه صبر کنید ، سپس زانوی دیگر را در بغل گرفته و 10 ثانیه صبر کنید این حرکت را پنج بار تکرار کنید</vt:lpstr>
      <vt:lpstr>1. کرانچ : با زانوی خم روی زمین دراز بکشید ،دستها در پشت گوش یا به صورت صلیبی بر روی قفسه سینه قرار دهید ، با انقباض عضلات شکم کمر بند شانه را از روی زمین بلند کنید ، یک ثانیه نگه دارید   وسپس به ارامی به پایین برگردید. تکرار : 8 تا 12 بار</vt:lpstr>
      <vt:lpstr>2. لمس انگشتان :تمام تمرینات مفید نیست برخی ممکن است درد را تشدید کند . لمس انگشتان پا در حالت ایستاده باعث اعمال فشار بر روی دیسک ها میشود و همچنان ممکن است باعث کشیدگی بیش از حد در عضلات کمر و پشت ران نیز شود</vt:lpstr>
      <vt:lpstr>3. دراز و نشست : ممکن است فشار زیادی را بر روی دیسک ها اعمال کند </vt:lpstr>
      <vt:lpstr>4. کشش عضلات همسترینگ : بر روی پشت خود دراز بکشید ، یک زانو خم و حوله را زیر پای دیگر قرار دهید و زانورا صاف و با حوله به آرامی بالا بکشید، کشش ملایمی را در پشت پای خود حس میکنید برای حداقل 15 تا 20 ثانیه نگه دارید. 2 تا 4 تکرار برای هر پا                                           </vt:lpstr>
      <vt:lpstr>   5. بالا بردن پا : برای تقویت عضلات شکم پیشنهاد میشود ولی باعث بدتر شدن درد کمر میشود . به جای این ، یک پا را صاف و پای دیگر را از زانو خم کنید ، پا صاف را به ارامی بالا بیاورید (حدود 16سانت) اندکی نگه دارید و به ارامی برگردانید . تکرار : 10 مرتبه برای هر پا</vt:lpstr>
      <vt:lpstr>6. دیوار : به فاصله 25 سانت از دیوار بایستید سپس پشت خود را تا کمر به دیوار تکیه دهید به ارامی بلغزید تا زانوها خم شود ، قسمت پایین کمر را با دیوار پرس کنید ، 10 ثانیه نگه دارید و به ارامی به حالت اول بازگردید . تکرار : 8 تا 12 مرتبه                                                                   </vt:lpstr>
      <vt:lpstr>7. اکستنشن پشت : بر روی شکم دراز بکشید ، دستها را زیر شانه قرار دهید ، با اعمال نیرو توسط دست ها کمر بند شانه را از زمین بلند کنید، اگر این تمرین راحت است ، تا حدی شانه را بلند کنید که ارنج صاف  شود 3 ثانیه نگه دارید و به حالت اولیه باز گردید .تکرار 5 تا 10 بار</vt:lpstr>
      <vt:lpstr>8. سگ پرنده :  به حالت چهار دست و پا قرار بگیرید ، عضلات شکم را سفت کنید ،یک پا را از پشت بالا ببرید و باز کنید ،5 ثانیه نگه دارید  و سپس پا را عوض کنید. هنگام بالا بردن پا ،بازوی مخالف را هم بلند کنید .تکرار : 8 تا 12 مرتبه برای هر پا </vt:lpstr>
      <vt:lpstr>9.  زانو به سینه :  با زانوی خم به پشت بخوابید ، یک زانو را به سینه برسانید وپای دیگر را ثابت نگه دارید ، قسمت پایین کمرتان را به زمین فشار دهید و این وضعیت را برای 15 تا 30  ثانیه حفظ کنید سپس زانو را پایین بیاورید و برای زانوی دیگر تکرار کنید . تکرار : 2 تا 4 مرتبه برای هر پا </vt:lpstr>
      <vt:lpstr>10. تیلت لگن :  با زانوی خم به پشت دراز بکشید پاها را بر روی زمین قرار دهید، شکم خود را با کشیدن به داخل و تصور اینکه ناف شما به سمت ستون فقرات حرکت میکند سفت کنید کمر شما به زمین پرس میشود . همراه با دم و بازدم ارام 10 ثانیه نگه دارید . تکرار: 8 تا 12 مرتبه</vt:lpstr>
      <vt:lpstr>11. پل زدن :  با زانوی خم به پشت دراز بکشید و فقط پاشنه را روی زمین قرار دهید با فشار باسن و پاشنه پا ، باسن را از روی زمین بلند  کنید تا شانه ها ، باسن و زانوها در یک  خط قرار بگیرد ، برای  6  ثانیه نگه دارید و سپس به ارامی باسن را پایین بیاورید و به مدت 10 ثانیه استراحت کنید. تکرار : 8 تا 12 مرتبه   </vt:lpstr>
      <vt:lpstr>12. بلند کردن وزنه :  معمولا به کمر فشار وارد نمیکند و در حقیقت ممکن است باعث تسکین دردهای مزمن کمری گردد.ولی زمانی که شما درد حادی در کمر دارید فشار اضافی به عضلات و لیگامنت ها ممکن است جراحت را افزایش دهد . از پزشک سوال کنید ایا وزنه بلند کنید و چه تمریناتی ؟</vt:lpstr>
      <vt:lpstr>13.تمرینات هوازی : باعث تقویت شش ها ، قلب و رگ های خونی میشود و به کاهش وزن  نیز کمک میکند پیاده روی ، شنا ودوچرخه سواری به کاهش درد کمر کمک میکند . در صورتی که کمر شما اسیب دیده است شنا کنید زیرا آب بدن شما را حمایت میکند .</vt:lpstr>
      <vt:lpstr>14. برخی از حرکات پیلاتس: ترکیبی از کشش ها و تقویت عضلات شکمی است که زیر نظر یک مربی با تجربه ممکن است باعث بهبود کمر درد شود.</vt:lpstr>
      <vt:lpstr>Slide 68</vt:lpstr>
      <vt:lpstr>Slide 69</vt:lpstr>
      <vt:lpstr>Slide 70</vt:lpstr>
      <vt:lpstr>Slide 71</vt:lpstr>
      <vt:lpstr>Slide 72</vt:lpstr>
      <vt:lpstr>               با سپاس از توجه شما</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Dr.Arya</dc:creator>
  <cp:lastModifiedBy>Dr.Arya</cp:lastModifiedBy>
  <cp:revision>15</cp:revision>
  <dcterms:created xsi:type="dcterms:W3CDTF">2006-08-16T00:00:00Z</dcterms:created>
  <dcterms:modified xsi:type="dcterms:W3CDTF">2015-01-27T12:15:48Z</dcterms:modified>
</cp:coreProperties>
</file>