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1499FD4-753A-45C1-9200-8D24522819E9}" type="datetimeFigureOut">
              <a:rPr lang="fa-IR" smtClean="0"/>
              <a:t>03/23/1436</a:t>
            </a:fld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55382C-1B0A-437C-AAE0-12AA1625D7F9}" type="slidenum">
              <a:rPr lang="fa-IR" smtClean="0"/>
              <a:t>‹#›</a:t>
            </a:fld>
            <a:endParaRPr lang="fa-I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499FD4-753A-45C1-9200-8D24522819E9}" type="datetimeFigureOut">
              <a:rPr lang="fa-IR" smtClean="0"/>
              <a:t>03/23/1436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5382C-1B0A-437C-AAE0-12AA1625D7F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499FD4-753A-45C1-9200-8D24522819E9}" type="datetimeFigureOut">
              <a:rPr lang="fa-IR" smtClean="0"/>
              <a:t>03/23/1436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5382C-1B0A-437C-AAE0-12AA1625D7F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499FD4-753A-45C1-9200-8D24522819E9}" type="datetimeFigureOut">
              <a:rPr lang="fa-IR" smtClean="0"/>
              <a:t>03/23/1436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5382C-1B0A-437C-AAE0-12AA1625D7F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1499FD4-753A-45C1-9200-8D24522819E9}" type="datetimeFigureOut">
              <a:rPr lang="fa-IR" smtClean="0"/>
              <a:t>03/23/1436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55382C-1B0A-437C-AAE0-12AA1625D7F9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499FD4-753A-45C1-9200-8D24522819E9}" type="datetimeFigureOut">
              <a:rPr lang="fa-IR" smtClean="0"/>
              <a:t>03/23/1436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755382C-1B0A-437C-AAE0-12AA1625D7F9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499FD4-753A-45C1-9200-8D24522819E9}" type="datetimeFigureOut">
              <a:rPr lang="fa-IR" smtClean="0"/>
              <a:t>03/23/1436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755382C-1B0A-437C-AAE0-12AA1625D7F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499FD4-753A-45C1-9200-8D24522819E9}" type="datetimeFigureOut">
              <a:rPr lang="fa-IR" smtClean="0"/>
              <a:t>03/23/1436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5382C-1B0A-437C-AAE0-12AA1625D7F9}" type="slidenum">
              <a:rPr lang="fa-IR" smtClean="0"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499FD4-753A-45C1-9200-8D24522819E9}" type="datetimeFigureOut">
              <a:rPr lang="fa-IR" smtClean="0"/>
              <a:t>03/23/1436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5382C-1B0A-437C-AAE0-12AA1625D7F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1499FD4-753A-45C1-9200-8D24522819E9}" type="datetimeFigureOut">
              <a:rPr lang="fa-IR" smtClean="0"/>
              <a:t>03/23/1436</a:t>
            </a:fld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55382C-1B0A-437C-AAE0-12AA1625D7F9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1499FD4-753A-45C1-9200-8D24522819E9}" type="datetimeFigureOut">
              <a:rPr lang="fa-IR" smtClean="0"/>
              <a:t>03/23/1436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55382C-1B0A-437C-AAE0-12AA1625D7F9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1499FD4-753A-45C1-9200-8D24522819E9}" type="datetimeFigureOut">
              <a:rPr lang="fa-IR" smtClean="0"/>
              <a:t>03/23/1436</a:t>
            </a:fld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755382C-1B0A-437C-AAE0-12AA1625D7F9}" type="slidenum">
              <a:rPr lang="fa-IR" smtClean="0"/>
              <a:t>‹#›</a:t>
            </a:fld>
            <a:endParaRPr lang="fa-I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3528392"/>
          </a:xfrm>
        </p:spPr>
        <p:txBody>
          <a:bodyPr>
            <a:normAutofit/>
          </a:bodyPr>
          <a:lstStyle/>
          <a:p>
            <a:pPr marL="182880" indent="0" algn="r">
              <a:buNone/>
            </a:pPr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بهمن چیست؟</a:t>
            </a:r>
            <a:br>
              <a:rPr lang="fa-IR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sz="4000" b="1" dirty="0" smtClean="0">
                <a:solidFill>
                  <a:schemeClr val="bg1"/>
                </a:solidFill>
                <a:cs typeface="B Mitra" pitchFamily="2" charset="-78"/>
              </a:rPr>
              <a:t>چگونه اتفاق می افتد؟</a:t>
            </a:r>
            <a:endParaRPr lang="fa-IR" sz="4000" b="1" dirty="0">
              <a:solidFill>
                <a:schemeClr val="bg1"/>
              </a:solidFill>
              <a:cs typeface="B Mitra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39" y="2679358"/>
            <a:ext cx="3050409" cy="417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اگر خودتان گرفتار بهمن شدید: </a:t>
            </a:r>
            <a:endParaRPr lang="fa-IR" dirty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23528" y="2924944"/>
            <a:ext cx="8370306" cy="3816424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Tx/>
              <a:buChar char="-"/>
            </a:pPr>
            <a:r>
              <a:rPr lang="fa-IR" b="1" dirty="0">
                <a:solidFill>
                  <a:schemeClr val="bg1"/>
                </a:solidFill>
                <a:cs typeface="B Mitra" pitchFamily="2" charset="-78"/>
              </a:rPr>
              <a:t>فریاد بکشید و سایر افراد را آگاه سازید.</a:t>
            </a:r>
          </a:p>
          <a:p>
            <a:pPr marL="285750" indent="-285750">
              <a:buFontTx/>
              <a:buChar char="-"/>
            </a:pPr>
            <a:r>
              <a:rPr lang="fa-IR" b="1" dirty="0">
                <a:solidFill>
                  <a:schemeClr val="bg1"/>
                </a:solidFill>
                <a:cs typeface="B Mitra" pitchFamily="2" charset="-78"/>
              </a:rPr>
              <a:t>همه تجهیزات (کوله پشتی، باتوم، کلنگ و ...) را از خود جدا کنید.</a:t>
            </a:r>
          </a:p>
          <a:p>
            <a:pPr marL="285750" indent="-285750">
              <a:buFontTx/>
              <a:buChar char="-"/>
            </a:pPr>
            <a:r>
              <a:rPr lang="fa-IR" b="1" dirty="0">
                <a:solidFill>
                  <a:schemeClr val="bg1"/>
                </a:solidFill>
                <a:cs typeface="B Mitra" pitchFamily="2" charset="-78"/>
              </a:rPr>
              <a:t>سعی کنیدخود را به سمت کناره های بهمن بکشانید.</a:t>
            </a:r>
          </a:p>
          <a:p>
            <a:pPr marL="285750" indent="-285750">
              <a:buFontTx/>
              <a:buChar char="-"/>
            </a:pPr>
            <a:r>
              <a:rPr lang="fa-IR" b="1" dirty="0">
                <a:solidFill>
                  <a:schemeClr val="bg1"/>
                </a:solidFill>
                <a:cs typeface="B Mitra" pitchFamily="2" charset="-78"/>
              </a:rPr>
              <a:t>سعی کنید یکی از دستانتان را در مقابل صورت قرار دهید و زانوها را به سمت سینه خم کنید تا فضای بیشتری برای تنفس در اختیار داشته باشید.</a:t>
            </a:r>
          </a:p>
          <a:p>
            <a:pPr marL="285750" indent="-285750">
              <a:buFontTx/>
              <a:buChar char="-"/>
            </a:pPr>
            <a:r>
              <a:rPr lang="fa-IR" b="1" dirty="0">
                <a:solidFill>
                  <a:schemeClr val="bg1"/>
                </a:solidFill>
                <a:cs typeface="B Mitra" pitchFamily="2" charset="-78"/>
              </a:rPr>
              <a:t>اگر نور خورشید را می بینید، سعی کنید خودتان را تکان دهید و به بالای برف بکشید، در غیراین صورت انرژی خود را ذخیره کنید.</a:t>
            </a:r>
          </a:p>
          <a:p>
            <a:pPr marL="285750" indent="-285750">
              <a:buFontTx/>
              <a:buChar char="-"/>
            </a:pPr>
            <a:r>
              <a:rPr lang="fa-IR" b="1" dirty="0">
                <a:solidFill>
                  <a:schemeClr val="bg1"/>
                </a:solidFill>
                <a:cs typeface="B Mitra" pitchFamily="2" charset="-78"/>
              </a:rPr>
              <a:t>آرام باشید و به تنفس خود نظم دهید.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9597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20688"/>
            <a:ext cx="5760640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8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229600" cy="2209800"/>
          </a:xfrm>
        </p:spPr>
        <p:txBody>
          <a:bodyPr/>
          <a:lstStyle/>
          <a:p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انواع برف:</a:t>
            </a:r>
            <a:endParaRPr lang="fa-IR" dirty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33600" y="3140968"/>
            <a:ext cx="6560234" cy="2304256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fa-IR" sz="3600" b="1" dirty="0" smtClean="0">
                <a:solidFill>
                  <a:schemeClr val="bg1"/>
                </a:solidFill>
                <a:cs typeface="B Mitra" pitchFamily="2" charset="-78"/>
              </a:rPr>
              <a:t>برف شل خشک</a:t>
            </a:r>
          </a:p>
          <a:p>
            <a:pPr marL="457200" indent="-457200">
              <a:buFontTx/>
              <a:buChar char="-"/>
            </a:pPr>
            <a:r>
              <a:rPr lang="fa-IR" sz="3600" b="1" dirty="0" smtClean="0">
                <a:solidFill>
                  <a:schemeClr val="bg1"/>
                </a:solidFill>
                <a:cs typeface="B Mitra" pitchFamily="2" charset="-78"/>
              </a:rPr>
              <a:t>برف سفت خشک</a:t>
            </a:r>
          </a:p>
          <a:p>
            <a:pPr marL="457200" indent="-457200">
              <a:buFontTx/>
              <a:buChar char="-"/>
            </a:pPr>
            <a:r>
              <a:rPr lang="fa-IR" sz="3600" b="1" dirty="0" smtClean="0">
                <a:solidFill>
                  <a:schemeClr val="bg1"/>
                </a:solidFill>
                <a:cs typeface="B Mitra" pitchFamily="2" charset="-78"/>
              </a:rPr>
              <a:t>برف شل خیس</a:t>
            </a:r>
            <a:endParaRPr lang="fa-IR" sz="3600" b="1" dirty="0">
              <a:solidFill>
                <a:schemeClr val="bg1"/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736767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شناخت بهمن</a:t>
            </a:r>
            <a:endParaRPr lang="fa-IR" dirty="0">
              <a:solidFill>
                <a:srgbClr val="FFFF00"/>
              </a:solidFill>
              <a:cs typeface="B Titr" pitchFamily="2" charset="-78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60848"/>
            <a:ext cx="4038600" cy="3722886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24" y="1988840"/>
            <a:ext cx="3790981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68527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نکته:</a:t>
            </a:r>
            <a:endParaRPr lang="fa-IR" dirty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140968"/>
            <a:ext cx="8352928" cy="2736304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لایه پودری روی لایه یخ زده که فشرده باشد، بهمن حتمی است.</a:t>
            </a:r>
          </a:p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لایه یخ زده فشرده روی هم، احتمال بهمن بسیار کم است.</a:t>
            </a:r>
            <a:endParaRPr lang="fa-IR" b="1" dirty="0">
              <a:solidFill>
                <a:schemeClr val="bg1"/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757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انواع بهمن (برف):</a:t>
            </a:r>
            <a:endParaRPr lang="fa-IR" dirty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212976"/>
            <a:ext cx="6560234" cy="2232248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پودری</a:t>
            </a:r>
          </a:p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تخته ای</a:t>
            </a:r>
          </a:p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آبکی یا شل آب</a:t>
            </a:r>
            <a:endParaRPr lang="fa-IR" b="1" dirty="0">
              <a:solidFill>
                <a:schemeClr val="bg1"/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463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76000">
              <a:schemeClr val="accent1">
                <a:tint val="44500"/>
                <a:satMod val="16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عوامل مؤثر در ریزش بهمن:</a:t>
            </a:r>
            <a:endParaRPr lang="fa-IR" dirty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1880" y="2819400"/>
            <a:ext cx="5201954" cy="384996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برف: (حجم، جنس، لایه های برف)</a:t>
            </a:r>
          </a:p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باد</a:t>
            </a:r>
          </a:p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شیب کوه</a:t>
            </a:r>
          </a:p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عوامل طبیعی و فیزیکی</a:t>
            </a:r>
          </a:p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درجه حرارت شامل درجه حرارت هوا و زمین</a:t>
            </a:r>
          </a:p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حجم برف</a:t>
            </a:r>
          </a:p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وضعیت بستر</a:t>
            </a:r>
          </a:p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دهلیزها و قیف ها</a:t>
            </a:r>
          </a:p>
          <a:p>
            <a:pPr marL="457200" indent="-457200">
              <a:buFontTx/>
              <a:buChar char="-"/>
            </a:pPr>
            <a:endParaRPr lang="fa-IR" b="1" dirty="0">
              <a:solidFill>
                <a:schemeClr val="bg1"/>
              </a:solidFill>
              <a:cs typeface="B Mitra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674678"/>
            <a:ext cx="2808312" cy="22029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5144"/>
            <a:ext cx="2843808" cy="213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7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عوامل بازدارنده بهمن</a:t>
            </a:r>
            <a:endParaRPr lang="fa-IR" dirty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819400"/>
            <a:ext cx="8010266" cy="3057872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درخت ها </a:t>
            </a:r>
            <a:r>
              <a:rPr lang="fa-IR" b="1" smtClean="0">
                <a:solidFill>
                  <a:schemeClr val="bg1"/>
                </a:solidFill>
                <a:cs typeface="B Mitra" pitchFamily="2" charset="-78"/>
              </a:rPr>
              <a:t>و </a:t>
            </a:r>
            <a:r>
              <a:rPr lang="fa-IR" b="1" smtClean="0">
                <a:solidFill>
                  <a:schemeClr val="bg1"/>
                </a:solidFill>
                <a:cs typeface="B Mitra" pitchFamily="2" charset="-78"/>
              </a:rPr>
              <a:t>درختچه </a:t>
            </a: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ها</a:t>
            </a:r>
          </a:p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سنگ ها</a:t>
            </a:r>
          </a:p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دره های کم شیب</a:t>
            </a:r>
          </a:p>
          <a:p>
            <a:r>
              <a:rPr lang="fa-IR" b="1" dirty="0">
                <a:solidFill>
                  <a:schemeClr val="bg1"/>
                </a:solidFill>
                <a:cs typeface="B Mitra" pitchFamily="2" charset="-78"/>
              </a:rPr>
              <a:t> </a:t>
            </a:r>
            <a:endParaRPr lang="fa-IR" b="1" dirty="0" smtClean="0">
              <a:solidFill>
                <a:schemeClr val="bg1"/>
              </a:solidFill>
              <a:cs typeface="B Mitra" pitchFamily="2" charset="-78"/>
            </a:endParaRPr>
          </a:p>
          <a:p>
            <a:r>
              <a:rPr lang="fa-IR" sz="3600" b="1" u="sng" dirty="0" smtClean="0">
                <a:solidFill>
                  <a:schemeClr val="accent6">
                    <a:lumMod val="20000"/>
                    <a:lumOff val="80000"/>
                  </a:schemeClr>
                </a:solidFill>
                <a:cs typeface="B Mitra" pitchFamily="2" charset="-78"/>
              </a:rPr>
              <a:t>نکته مهم: بوته ها عامل بازدارنده بهمن نیستند.</a:t>
            </a:r>
            <a:endParaRPr lang="fa-IR" sz="3600" b="1" u="sng" dirty="0">
              <a:solidFill>
                <a:schemeClr val="accent6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700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84000">
              <a:schemeClr val="accent1">
                <a:tint val="44500"/>
                <a:satMod val="160000"/>
              </a:schemeClr>
            </a:gs>
            <a:gs pos="100000">
              <a:srgbClr val="FFF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عبور از بهمن:</a:t>
            </a:r>
            <a:br>
              <a:rPr lang="fa-IR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sz="2600" dirty="0" smtClean="0">
                <a:solidFill>
                  <a:srgbClr val="FFFF00"/>
                </a:solidFill>
                <a:cs typeface="B Titr" pitchFamily="2" charset="-78"/>
              </a:rPr>
              <a:t>بهترین راه عبور از بهمن صعود به طرف بالا است نه عرضی (تراورس)</a:t>
            </a:r>
            <a:endParaRPr lang="fa-IR" sz="2600" dirty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187624" y="2819400"/>
            <a:ext cx="7506210" cy="3489920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دیده بان</a:t>
            </a:r>
          </a:p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نخ بهمن</a:t>
            </a:r>
          </a:p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باز کردن تمام بندها</a:t>
            </a:r>
          </a:p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پوشیدن گرمترین لباس ها</a:t>
            </a:r>
          </a:p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طنابی را به عنوان حمایت قرار نمی دهیم</a:t>
            </a:r>
          </a:p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عبور به صورت انفرادی (تک تک)</a:t>
            </a:r>
          </a:p>
        </p:txBody>
      </p:sp>
    </p:spTree>
    <p:extLst>
      <p:ext uri="{BB962C8B-B14F-4D97-AF65-F5344CB8AC3E}">
        <p14:creationId xmlns:p14="http://schemas.microsoft.com/office/powerpoint/2010/main" val="27859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اگر شاهد سقوط بهمن روی دیگران بودید:</a:t>
            </a:r>
            <a:endParaRPr lang="fa-IR" dirty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9552" y="2996952"/>
            <a:ext cx="8154282" cy="3600400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fa-IR" b="1" dirty="0">
                <a:solidFill>
                  <a:schemeClr val="bg1"/>
                </a:solidFill>
                <a:cs typeface="B Mitra" pitchFamily="2" charset="-78"/>
              </a:rPr>
              <a:t>شما نباید یک قربانی دیگر باشید.</a:t>
            </a:r>
          </a:p>
          <a:p>
            <a:pPr marL="457200" indent="-457200">
              <a:buFontTx/>
              <a:buChar char="-"/>
            </a:pPr>
            <a:r>
              <a:rPr lang="fa-IR" b="1" dirty="0">
                <a:solidFill>
                  <a:schemeClr val="bg1"/>
                </a:solidFill>
                <a:cs typeface="B Mitra" pitchFamily="2" charset="-78"/>
              </a:rPr>
              <a:t>زمان بسیار حیاتی است.</a:t>
            </a:r>
          </a:p>
          <a:p>
            <a:pPr marL="457200" indent="-457200">
              <a:buFontTx/>
              <a:buChar char="-"/>
            </a:pPr>
            <a:r>
              <a:rPr lang="fa-IR" b="1" dirty="0">
                <a:solidFill>
                  <a:schemeClr val="bg1"/>
                </a:solidFill>
                <a:cs typeface="B Mitra" pitchFamily="2" charset="-78"/>
              </a:rPr>
              <a:t>اگر محیط ایمن بود، آخرین نقطه رویت فرد را شناسایی کنید.</a:t>
            </a:r>
          </a:p>
          <a:p>
            <a:pPr marL="457200" indent="-457200">
              <a:buFontTx/>
              <a:buChar char="-"/>
            </a:pPr>
            <a:r>
              <a:rPr lang="fa-IR" b="1" dirty="0">
                <a:solidFill>
                  <a:schemeClr val="bg1"/>
                </a:solidFill>
                <a:cs typeface="B Mitra" pitchFamily="2" charset="-78"/>
              </a:rPr>
              <a:t>اگر در سطح بهمن قربانی را نیافتید، با استفاده از روشهای جستجو به دنبال وی بگردید</a:t>
            </a: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. </a:t>
            </a:r>
          </a:p>
          <a:p>
            <a:pPr marL="457200" indent="-457200">
              <a:buFontTx/>
              <a:buChar char="-"/>
            </a:pPr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دستگاه پیپس </a:t>
            </a:r>
            <a:r>
              <a:rPr lang="en-US" b="1" dirty="0" smtClean="0">
                <a:solidFill>
                  <a:schemeClr val="bg1"/>
                </a:solidFill>
                <a:latin typeface="Arial Rounded MT Bold" pitchFamily="34" charset="0"/>
                <a:cs typeface="+mj-cs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Arial Rounded MT Bold" pitchFamily="34" charset="0"/>
                <a:cs typeface="+mj-cs"/>
              </a:rPr>
              <a:t>Pieps</a:t>
            </a:r>
            <a:r>
              <a:rPr lang="en-US" b="1" dirty="0" smtClean="0">
                <a:solidFill>
                  <a:schemeClr val="bg1"/>
                </a:solidFill>
                <a:latin typeface="Arial Rounded MT Bold" pitchFamily="34" charset="0"/>
                <a:cs typeface="+mj-cs"/>
              </a:rPr>
              <a:t>)</a:t>
            </a:r>
            <a:endParaRPr lang="fa-IR" b="1" dirty="0">
              <a:solidFill>
                <a:schemeClr val="bg1"/>
              </a:solidFill>
              <a:latin typeface="Arial Rounded MT Bold" pitchFamily="34" charset="0"/>
              <a:cs typeface="+mj-cs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7083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107</TotalTime>
  <Words>319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بهمن چیست؟   چگونه اتفاق می افتد؟</vt:lpstr>
      <vt:lpstr>انواع برف:</vt:lpstr>
      <vt:lpstr>شناخت بهمن</vt:lpstr>
      <vt:lpstr>نکته:</vt:lpstr>
      <vt:lpstr>انواع بهمن (برف):</vt:lpstr>
      <vt:lpstr>عوامل مؤثر در ریزش بهمن:</vt:lpstr>
      <vt:lpstr>عوامل بازدارنده بهمن</vt:lpstr>
      <vt:lpstr>عبور از بهمن:  بهترین راه عبور از بهمن صعود به طرف بالا است نه عرضی (تراورس)</vt:lpstr>
      <vt:lpstr>اگر شاهد سقوط بهمن روی دیگران بودید:</vt:lpstr>
      <vt:lpstr>اگر خودتان گرفتار بهمن شدید: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بهمن چیست؟  چگونه اتفاق می افتد؟</dc:title>
  <dc:creator>USER</dc:creator>
  <cp:lastModifiedBy>USER</cp:lastModifiedBy>
  <cp:revision>10</cp:revision>
  <dcterms:created xsi:type="dcterms:W3CDTF">2015-01-12T14:46:51Z</dcterms:created>
  <dcterms:modified xsi:type="dcterms:W3CDTF">2015-01-13T14:38:12Z</dcterms:modified>
</cp:coreProperties>
</file>